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19" r:id="rId3"/>
    <p:sldId id="332" r:id="rId4"/>
    <p:sldId id="333" r:id="rId5"/>
    <p:sldId id="334" r:id="rId6"/>
    <p:sldId id="320" r:id="rId7"/>
    <p:sldId id="321" r:id="rId8"/>
    <p:sldId id="322" r:id="rId9"/>
    <p:sldId id="325" r:id="rId10"/>
    <p:sldId id="327" r:id="rId11"/>
    <p:sldId id="326" r:id="rId12"/>
    <p:sldId id="328" r:id="rId13"/>
    <p:sldId id="335" r:id="rId14"/>
    <p:sldId id="336" r:id="rId15"/>
    <p:sldId id="316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AB"/>
    <a:srgbClr val="0081D0"/>
    <a:srgbClr val="D1EDFF"/>
    <a:srgbClr val="22B2DB"/>
    <a:srgbClr val="15B0F0"/>
    <a:srgbClr val="DA5E59"/>
    <a:srgbClr val="F28A45"/>
    <a:srgbClr val="9BC640"/>
    <a:srgbClr val="54C4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6" autoAdjust="0"/>
    <p:restoredTop sz="86405" autoAdjust="0"/>
  </p:normalViewPr>
  <p:slideViewPr>
    <p:cSldViewPr snapToGrid="0">
      <p:cViewPr varScale="1">
        <p:scale>
          <a:sx n="99" d="100"/>
          <a:sy n="99" d="100"/>
        </p:scale>
        <p:origin x="25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3D2576-AB1B-4350-8784-16A4E97BCD70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it-IT"/>
        </a:p>
      </dgm:t>
    </dgm:pt>
    <dgm:pt modelId="{55530462-0D39-4A42-A23E-F45590BD1CE5}">
      <dgm:prSet phldrT="[Testo]" custT="1"/>
      <dgm:spPr>
        <a:solidFill>
          <a:srgbClr val="006BAB"/>
        </a:solidFill>
      </dgm:spPr>
      <dgm:t>
        <a:bodyPr/>
        <a:lstStyle/>
        <a:p>
          <a:r>
            <a:rPr lang="it-IT" sz="2000" dirty="0"/>
            <a:t>Asse 8. </a:t>
          </a:r>
        </a:p>
      </dgm:t>
    </dgm:pt>
    <dgm:pt modelId="{2991319C-61A1-45EB-AF6B-787DF6C04221}" type="parTrans" cxnId="{DD162DF8-B7E3-45F1-B3B6-CB85FB872752}">
      <dgm:prSet/>
      <dgm:spPr/>
      <dgm:t>
        <a:bodyPr/>
        <a:lstStyle/>
        <a:p>
          <a:endParaRPr lang="it-IT"/>
        </a:p>
      </dgm:t>
    </dgm:pt>
    <dgm:pt modelId="{784A1368-0EEA-447E-8025-09AA1D1FCAAB}" type="sibTrans" cxnId="{DD162DF8-B7E3-45F1-B3B6-CB85FB872752}">
      <dgm:prSet/>
      <dgm:spPr/>
      <dgm:t>
        <a:bodyPr/>
        <a:lstStyle/>
        <a:p>
          <a:endParaRPr lang="it-IT"/>
        </a:p>
      </dgm:t>
    </dgm:pt>
    <dgm:pt modelId="{F8ADD2C6-28F4-4F09-BEC1-942CB0CB4ED9}">
      <dgm:prSet custT="1"/>
      <dgm:spPr>
        <a:solidFill>
          <a:srgbClr val="006BAB"/>
        </a:solidFill>
      </dgm:spPr>
      <dgm:t>
        <a:bodyPr/>
        <a:lstStyle/>
        <a:p>
          <a:r>
            <a:rPr lang="it-IT" sz="2000" dirty="0"/>
            <a:t>Obiettivo specifico</a:t>
          </a:r>
        </a:p>
      </dgm:t>
    </dgm:pt>
    <dgm:pt modelId="{41CAB6E3-084F-4E99-93A6-8148711BFB75}" type="parTrans" cxnId="{2DE3E11F-03EB-482C-8C21-C7B5B6E73C38}">
      <dgm:prSet/>
      <dgm:spPr/>
      <dgm:t>
        <a:bodyPr/>
        <a:lstStyle/>
        <a:p>
          <a:endParaRPr lang="it-IT"/>
        </a:p>
      </dgm:t>
    </dgm:pt>
    <dgm:pt modelId="{69AAFC2A-270E-40DF-B5CC-87A6726695CF}" type="sibTrans" cxnId="{2DE3E11F-03EB-482C-8C21-C7B5B6E73C38}">
      <dgm:prSet/>
      <dgm:spPr/>
      <dgm:t>
        <a:bodyPr/>
        <a:lstStyle/>
        <a:p>
          <a:endParaRPr lang="it-IT"/>
        </a:p>
      </dgm:t>
    </dgm:pt>
    <dgm:pt modelId="{550082BD-A004-41F6-A284-8CCC0DF02955}">
      <dgm:prSet custT="1"/>
      <dgm:spPr>
        <a:solidFill>
          <a:srgbClr val="006BAB"/>
        </a:solidFill>
      </dgm:spPr>
      <dgm:t>
        <a:bodyPr/>
        <a:lstStyle/>
        <a:p>
          <a:r>
            <a:rPr lang="it-IT" sz="2000" dirty="0"/>
            <a:t>Azione</a:t>
          </a:r>
        </a:p>
      </dgm:t>
    </dgm:pt>
    <dgm:pt modelId="{FB500FFD-704B-435D-B611-5556D8CBDC3A}" type="parTrans" cxnId="{EDAC3560-8FF1-48A1-8E7C-90FD4108B67B}">
      <dgm:prSet/>
      <dgm:spPr/>
      <dgm:t>
        <a:bodyPr/>
        <a:lstStyle/>
        <a:p>
          <a:endParaRPr lang="it-IT"/>
        </a:p>
      </dgm:t>
    </dgm:pt>
    <dgm:pt modelId="{6D3DD4BB-195A-4A83-9BBF-AB926F455EA4}" type="sibTrans" cxnId="{EDAC3560-8FF1-48A1-8E7C-90FD4108B67B}">
      <dgm:prSet/>
      <dgm:spPr/>
      <dgm:t>
        <a:bodyPr/>
        <a:lstStyle/>
        <a:p>
          <a:endParaRPr lang="it-IT"/>
        </a:p>
      </dgm:t>
    </dgm:pt>
    <dgm:pt modelId="{84911A61-9201-4B9B-B606-865563440B08}">
      <dgm:prSet phldrT="[Testo]" custT="1"/>
      <dgm:spPr/>
      <dgm:t>
        <a:bodyPr/>
        <a:lstStyle/>
        <a:p>
          <a:r>
            <a:rPr lang="it-IT" sz="1800" dirty="0"/>
            <a:t>Inclusione e salute</a:t>
          </a:r>
        </a:p>
      </dgm:t>
    </dgm:pt>
    <dgm:pt modelId="{418A3AF4-DD3C-48EA-B42D-1844EA4BB11A}" type="parTrans" cxnId="{7047B4DD-4C63-4898-940E-4DC4FCB6B96F}">
      <dgm:prSet/>
      <dgm:spPr/>
      <dgm:t>
        <a:bodyPr/>
        <a:lstStyle/>
        <a:p>
          <a:endParaRPr lang="it-IT"/>
        </a:p>
      </dgm:t>
    </dgm:pt>
    <dgm:pt modelId="{A27D99A6-75C1-4FFB-AC74-D70AFE614A73}" type="sibTrans" cxnId="{7047B4DD-4C63-4898-940E-4DC4FCB6B96F}">
      <dgm:prSet/>
      <dgm:spPr/>
      <dgm:t>
        <a:bodyPr/>
        <a:lstStyle/>
        <a:p>
          <a:endParaRPr lang="it-IT"/>
        </a:p>
      </dgm:t>
    </dgm:pt>
    <dgm:pt modelId="{8CCD56E4-612F-4A1B-8770-AC4991E4F41D}">
      <dgm:prSet custT="1"/>
      <dgm:spPr/>
      <dgm:t>
        <a:bodyPr/>
        <a:lstStyle/>
        <a:p>
          <a:pPr algn="just"/>
          <a:r>
            <a:rPr lang="it-IT" sz="1800" dirty="0"/>
            <a:t>ESO4.11. </a:t>
          </a:r>
          <a:r>
            <a:rPr lang="it-IT" sz="1800" i="1" dirty="0"/>
            <a:t>Migliorare l'accesso paritario e tempestivo a servizi di qualità, sostenibili e a prezzi accessibili, compresi i servizi che promuovono l'accesso agli alloggi e all'assistenza incentrata sulla persona, anche in ambito sanitario; modernizzare i sistemi di protezione sociale, anche promuovendone l'accesso e prestando particolare attenzione ai minori e ai gruppi svantaggiati; migliorare l'accessibilità l'efficacia e la resilienza dei sistemi sanitari e dei servizi di assistenza di lunga durata, anche per le persone con disabilità (FSE+)</a:t>
          </a:r>
          <a:endParaRPr lang="it-IT" sz="1800" dirty="0"/>
        </a:p>
      </dgm:t>
    </dgm:pt>
    <dgm:pt modelId="{AA33F386-A96D-4C73-A049-7A171CF6E58B}" type="parTrans" cxnId="{AC00C2B2-D77B-40B5-9D0B-5699CC2C8D19}">
      <dgm:prSet/>
      <dgm:spPr/>
      <dgm:t>
        <a:bodyPr/>
        <a:lstStyle/>
        <a:p>
          <a:endParaRPr lang="it-IT"/>
        </a:p>
      </dgm:t>
    </dgm:pt>
    <dgm:pt modelId="{F0F96E0C-5CF0-4D3F-B690-9CCDADEDE519}" type="sibTrans" cxnId="{AC00C2B2-D77B-40B5-9D0B-5699CC2C8D19}">
      <dgm:prSet/>
      <dgm:spPr/>
      <dgm:t>
        <a:bodyPr/>
        <a:lstStyle/>
        <a:p>
          <a:endParaRPr lang="it-IT"/>
        </a:p>
      </dgm:t>
    </dgm:pt>
    <dgm:pt modelId="{A693F7BA-DBE5-4886-A3D1-27BF588B36D9}">
      <dgm:prSet custT="1"/>
      <dgm:spPr/>
      <dgm:t>
        <a:bodyPr/>
        <a:lstStyle/>
        <a:p>
          <a:r>
            <a:rPr lang="it-IT" sz="1800" dirty="0"/>
            <a:t>4.11.3 - </a:t>
          </a:r>
          <a:r>
            <a:rPr lang="it-IT" sz="1800" i="1" dirty="0"/>
            <a:t>16 Assistenza sanitaria - c) Qualità</a:t>
          </a:r>
          <a:endParaRPr lang="it-IT" sz="1800" dirty="0"/>
        </a:p>
      </dgm:t>
    </dgm:pt>
    <dgm:pt modelId="{6A11C245-A60B-4678-91A6-236A12C16075}" type="parTrans" cxnId="{E5CA5863-BF9C-48E2-B2CD-22EE5A651644}">
      <dgm:prSet/>
      <dgm:spPr/>
      <dgm:t>
        <a:bodyPr/>
        <a:lstStyle/>
        <a:p>
          <a:endParaRPr lang="it-IT"/>
        </a:p>
      </dgm:t>
    </dgm:pt>
    <dgm:pt modelId="{BED04CF9-6890-45A6-9735-FFF7919DCDAE}" type="sibTrans" cxnId="{E5CA5863-BF9C-48E2-B2CD-22EE5A651644}">
      <dgm:prSet/>
      <dgm:spPr/>
      <dgm:t>
        <a:bodyPr/>
        <a:lstStyle/>
        <a:p>
          <a:endParaRPr lang="it-IT"/>
        </a:p>
      </dgm:t>
    </dgm:pt>
    <dgm:pt modelId="{52B5A656-6EDA-4BD0-9F6D-CE42E5B0F04B}" type="pres">
      <dgm:prSet presAssocID="{FC3D2576-AB1B-4350-8784-16A4E97BCD7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B522F31-30EC-4CB5-B86D-9F974F7A46B1}" type="pres">
      <dgm:prSet presAssocID="{55530462-0D39-4A42-A23E-F45590BD1CE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2C5666F-26E2-4761-AFDD-A6884B9A9B0A}" type="pres">
      <dgm:prSet presAssocID="{55530462-0D39-4A42-A23E-F45590BD1CE5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E0C61FB-5584-43E6-AA00-253A32B56D56}" type="pres">
      <dgm:prSet presAssocID="{F8ADD2C6-28F4-4F09-BEC1-942CB0CB4ED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29F668E-596B-4036-97D6-99B60840D1CC}" type="pres">
      <dgm:prSet presAssocID="{F8ADD2C6-28F4-4F09-BEC1-942CB0CB4ED9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FE37243-31FE-4AC1-B1CF-3D14DC93AA5B}" type="pres">
      <dgm:prSet presAssocID="{550082BD-A004-41F6-A284-8CCC0DF0295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380039-4700-4FDF-8A61-BDE8C45675DE}" type="pres">
      <dgm:prSet presAssocID="{550082BD-A004-41F6-A284-8CCC0DF02955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DE3E11F-03EB-482C-8C21-C7B5B6E73C38}" srcId="{FC3D2576-AB1B-4350-8784-16A4E97BCD70}" destId="{F8ADD2C6-28F4-4F09-BEC1-942CB0CB4ED9}" srcOrd="1" destOrd="0" parTransId="{41CAB6E3-084F-4E99-93A6-8148711BFB75}" sibTransId="{69AAFC2A-270E-40DF-B5CC-87A6726695CF}"/>
    <dgm:cxn modelId="{6F9B9F47-9E88-42C4-95B9-9967E0927990}" type="presOf" srcId="{A693F7BA-DBE5-4886-A3D1-27BF588B36D9}" destId="{4A380039-4700-4FDF-8A61-BDE8C45675DE}" srcOrd="0" destOrd="0" presId="urn:microsoft.com/office/officeart/2005/8/layout/vList2"/>
    <dgm:cxn modelId="{888A6FF6-5593-470F-8A46-1399E232B61A}" type="presOf" srcId="{550082BD-A004-41F6-A284-8CCC0DF02955}" destId="{2FE37243-31FE-4AC1-B1CF-3D14DC93AA5B}" srcOrd="0" destOrd="0" presId="urn:microsoft.com/office/officeart/2005/8/layout/vList2"/>
    <dgm:cxn modelId="{AC00C2B2-D77B-40B5-9D0B-5699CC2C8D19}" srcId="{F8ADD2C6-28F4-4F09-BEC1-942CB0CB4ED9}" destId="{8CCD56E4-612F-4A1B-8770-AC4991E4F41D}" srcOrd="0" destOrd="0" parTransId="{AA33F386-A96D-4C73-A049-7A171CF6E58B}" sibTransId="{F0F96E0C-5CF0-4D3F-B690-9CCDADEDE519}"/>
    <dgm:cxn modelId="{9CA1BDDC-218B-4AD6-89E3-816AFB2F8822}" type="presOf" srcId="{84911A61-9201-4B9B-B606-865563440B08}" destId="{42C5666F-26E2-4761-AFDD-A6884B9A9B0A}" srcOrd="0" destOrd="0" presId="urn:microsoft.com/office/officeart/2005/8/layout/vList2"/>
    <dgm:cxn modelId="{E5CA5863-BF9C-48E2-B2CD-22EE5A651644}" srcId="{550082BD-A004-41F6-A284-8CCC0DF02955}" destId="{A693F7BA-DBE5-4886-A3D1-27BF588B36D9}" srcOrd="0" destOrd="0" parTransId="{6A11C245-A60B-4678-91A6-236A12C16075}" sibTransId="{BED04CF9-6890-45A6-9735-FFF7919DCDAE}"/>
    <dgm:cxn modelId="{88B8F85D-4236-44F1-BCD9-780A9E1B7FB6}" type="presOf" srcId="{8CCD56E4-612F-4A1B-8770-AC4991E4F41D}" destId="{229F668E-596B-4036-97D6-99B60840D1CC}" srcOrd="0" destOrd="0" presId="urn:microsoft.com/office/officeart/2005/8/layout/vList2"/>
    <dgm:cxn modelId="{FAA56CF4-7C67-4886-B355-5CEC002F51E0}" type="presOf" srcId="{FC3D2576-AB1B-4350-8784-16A4E97BCD70}" destId="{52B5A656-6EDA-4BD0-9F6D-CE42E5B0F04B}" srcOrd="0" destOrd="0" presId="urn:microsoft.com/office/officeart/2005/8/layout/vList2"/>
    <dgm:cxn modelId="{7047B4DD-4C63-4898-940E-4DC4FCB6B96F}" srcId="{55530462-0D39-4A42-A23E-F45590BD1CE5}" destId="{84911A61-9201-4B9B-B606-865563440B08}" srcOrd="0" destOrd="0" parTransId="{418A3AF4-DD3C-48EA-B42D-1844EA4BB11A}" sibTransId="{A27D99A6-75C1-4FFB-AC74-D70AFE614A73}"/>
    <dgm:cxn modelId="{DD162DF8-B7E3-45F1-B3B6-CB85FB872752}" srcId="{FC3D2576-AB1B-4350-8784-16A4E97BCD70}" destId="{55530462-0D39-4A42-A23E-F45590BD1CE5}" srcOrd="0" destOrd="0" parTransId="{2991319C-61A1-45EB-AF6B-787DF6C04221}" sibTransId="{784A1368-0EEA-447E-8025-09AA1D1FCAAB}"/>
    <dgm:cxn modelId="{EDAC3560-8FF1-48A1-8E7C-90FD4108B67B}" srcId="{FC3D2576-AB1B-4350-8784-16A4E97BCD70}" destId="{550082BD-A004-41F6-A284-8CCC0DF02955}" srcOrd="2" destOrd="0" parTransId="{FB500FFD-704B-435D-B611-5556D8CBDC3A}" sibTransId="{6D3DD4BB-195A-4A83-9BBF-AB926F455EA4}"/>
    <dgm:cxn modelId="{0D3C8803-EE38-4499-B308-DA4929B06E9A}" type="presOf" srcId="{F8ADD2C6-28F4-4F09-BEC1-942CB0CB4ED9}" destId="{FE0C61FB-5584-43E6-AA00-253A32B56D56}" srcOrd="0" destOrd="0" presId="urn:microsoft.com/office/officeart/2005/8/layout/vList2"/>
    <dgm:cxn modelId="{EA69FE98-B12F-4B5B-8E68-EA5F6FAFDE42}" type="presOf" srcId="{55530462-0D39-4A42-A23E-F45590BD1CE5}" destId="{1B522F31-30EC-4CB5-B86D-9F974F7A46B1}" srcOrd="0" destOrd="0" presId="urn:microsoft.com/office/officeart/2005/8/layout/vList2"/>
    <dgm:cxn modelId="{8260C325-0579-4FE2-930F-8D9D529BF51E}" type="presParOf" srcId="{52B5A656-6EDA-4BD0-9F6D-CE42E5B0F04B}" destId="{1B522F31-30EC-4CB5-B86D-9F974F7A46B1}" srcOrd="0" destOrd="0" presId="urn:microsoft.com/office/officeart/2005/8/layout/vList2"/>
    <dgm:cxn modelId="{293202ED-722A-42FD-B0A1-58EE5F83FDCC}" type="presParOf" srcId="{52B5A656-6EDA-4BD0-9F6D-CE42E5B0F04B}" destId="{42C5666F-26E2-4761-AFDD-A6884B9A9B0A}" srcOrd="1" destOrd="0" presId="urn:microsoft.com/office/officeart/2005/8/layout/vList2"/>
    <dgm:cxn modelId="{62386D11-8EAE-4849-8BC9-8D5A17266BFD}" type="presParOf" srcId="{52B5A656-6EDA-4BD0-9F6D-CE42E5B0F04B}" destId="{FE0C61FB-5584-43E6-AA00-253A32B56D56}" srcOrd="2" destOrd="0" presId="urn:microsoft.com/office/officeart/2005/8/layout/vList2"/>
    <dgm:cxn modelId="{2365A3F0-0532-401C-9DA7-DF32B42E1903}" type="presParOf" srcId="{52B5A656-6EDA-4BD0-9F6D-CE42E5B0F04B}" destId="{229F668E-596B-4036-97D6-99B60840D1CC}" srcOrd="3" destOrd="0" presId="urn:microsoft.com/office/officeart/2005/8/layout/vList2"/>
    <dgm:cxn modelId="{FFE74305-DB02-4BAD-B47D-5FF0A798607B}" type="presParOf" srcId="{52B5A656-6EDA-4BD0-9F6D-CE42E5B0F04B}" destId="{2FE37243-31FE-4AC1-B1CF-3D14DC93AA5B}" srcOrd="4" destOrd="0" presId="urn:microsoft.com/office/officeart/2005/8/layout/vList2"/>
    <dgm:cxn modelId="{0C0EE115-51A9-42CB-A9B9-4497DAED82B5}" type="presParOf" srcId="{52B5A656-6EDA-4BD0-9F6D-CE42E5B0F04B}" destId="{4A380039-4700-4FDF-8A61-BDE8C45675DE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AA056B-30C8-45FA-8B2D-A41EAF03FDC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932C666-2B44-4311-987F-555B0ACF8636}">
      <dgm:prSet phldrT="[Testo]"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La prevenzione e la promozione della salute nelle varie fasi della vita</a:t>
          </a:r>
        </a:p>
      </dgm:t>
    </dgm:pt>
    <dgm:pt modelId="{FE641972-A8FC-4469-A4A3-74C7B00B7DC6}" type="parTrans" cxnId="{E5DA0F16-8469-4955-8322-14B9FB6A0529}">
      <dgm:prSet/>
      <dgm:spPr/>
      <dgm:t>
        <a:bodyPr/>
        <a:lstStyle/>
        <a:p>
          <a:endParaRPr lang="it-IT" sz="1200" b="0"/>
        </a:p>
      </dgm:t>
    </dgm:pt>
    <dgm:pt modelId="{D14FB3D7-A320-4B72-8C78-344827890697}" type="sibTrans" cxnId="{E5DA0F16-8469-4955-8322-14B9FB6A0529}">
      <dgm:prSet/>
      <dgm:spPr/>
      <dgm:t>
        <a:bodyPr/>
        <a:lstStyle/>
        <a:p>
          <a:endParaRPr lang="it-IT" sz="1200" b="0"/>
        </a:p>
      </dgm:t>
    </dgm:pt>
    <dgm:pt modelId="{EC8857C3-8D69-4231-9E0D-43BD27FFEF5F}">
      <dgm:prSet phldrT="[Testo]"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Tutor in Medicina Generale</a:t>
          </a:r>
        </a:p>
      </dgm:t>
    </dgm:pt>
    <dgm:pt modelId="{54F1DAD7-BBA1-4D7E-BE3B-116E740B4337}" type="parTrans" cxnId="{CBF78ACB-1B78-46F1-ADCA-C06644183FA4}">
      <dgm:prSet/>
      <dgm:spPr/>
      <dgm:t>
        <a:bodyPr/>
        <a:lstStyle/>
        <a:p>
          <a:endParaRPr lang="it-IT" sz="1200" b="0"/>
        </a:p>
      </dgm:t>
    </dgm:pt>
    <dgm:pt modelId="{B86DA344-8E7F-4376-AC3B-82F3096FF588}" type="sibTrans" cxnId="{CBF78ACB-1B78-46F1-ADCA-C06644183FA4}">
      <dgm:prSet/>
      <dgm:spPr/>
      <dgm:t>
        <a:bodyPr/>
        <a:lstStyle/>
        <a:p>
          <a:endParaRPr lang="it-IT" sz="1200" b="0"/>
        </a:p>
      </dgm:t>
    </dgm:pt>
    <dgm:pt modelId="{F1623D38-BBCF-4F2A-BE3C-D0BA6787CBBE}">
      <dgm:prSet phldrT="[Testo]"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Valutatori</a:t>
          </a:r>
        </a:p>
      </dgm:t>
    </dgm:pt>
    <dgm:pt modelId="{AAC71978-5BE1-4756-BA91-980FB722D76B}" type="parTrans" cxnId="{61AECCE9-35DC-4785-AD60-167351DED2D6}">
      <dgm:prSet/>
      <dgm:spPr/>
      <dgm:t>
        <a:bodyPr/>
        <a:lstStyle/>
        <a:p>
          <a:endParaRPr lang="it-IT" sz="1200" b="0"/>
        </a:p>
      </dgm:t>
    </dgm:pt>
    <dgm:pt modelId="{665E7873-8F3F-4194-AF31-CA1AEE21FE11}" type="sibTrans" cxnId="{61AECCE9-35DC-4785-AD60-167351DED2D6}">
      <dgm:prSet/>
      <dgm:spPr/>
      <dgm:t>
        <a:bodyPr/>
        <a:lstStyle/>
        <a:p>
          <a:endParaRPr lang="it-IT" sz="1200" b="0"/>
        </a:p>
      </dgm:t>
    </dgm:pt>
    <dgm:pt modelId="{0D81B6AF-FB3B-41D1-A12F-A4F6304A466E}">
      <dgm:prSet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Supporto alla sanità digitale</a:t>
          </a:r>
        </a:p>
      </dgm:t>
    </dgm:pt>
    <dgm:pt modelId="{60673BCC-31BE-4C61-9041-34E43E2B0347}" type="parTrans" cxnId="{8EDCDAEA-B64D-4837-9757-5344B71F2669}">
      <dgm:prSet/>
      <dgm:spPr/>
      <dgm:t>
        <a:bodyPr/>
        <a:lstStyle/>
        <a:p>
          <a:endParaRPr lang="it-IT" sz="1200" b="0"/>
        </a:p>
      </dgm:t>
    </dgm:pt>
    <dgm:pt modelId="{F98B1587-C67F-494E-B1F8-92561F3920B7}" type="sibTrans" cxnId="{8EDCDAEA-B64D-4837-9757-5344B71F2669}">
      <dgm:prSet/>
      <dgm:spPr/>
      <dgm:t>
        <a:bodyPr/>
        <a:lstStyle/>
        <a:p>
          <a:endParaRPr lang="it-IT" sz="1200" b="0"/>
        </a:p>
      </dgm:t>
    </dgm:pt>
    <dgm:pt modelId="{636D19A8-E5E8-4527-9DF0-BD75BFD0E892}">
      <dgm:prSet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Competenze digitali per la PA</a:t>
          </a:r>
        </a:p>
      </dgm:t>
    </dgm:pt>
    <dgm:pt modelId="{C6F33D81-BCA2-4EAC-83F2-BDA4A98B3381}" type="parTrans" cxnId="{A141BE75-56DF-432F-B8FC-CAFFF8E20A7F}">
      <dgm:prSet/>
      <dgm:spPr/>
      <dgm:t>
        <a:bodyPr/>
        <a:lstStyle/>
        <a:p>
          <a:endParaRPr lang="it-IT" sz="1200" b="0"/>
        </a:p>
      </dgm:t>
    </dgm:pt>
    <dgm:pt modelId="{0DF0EA8E-C367-4F54-BB34-E83F72DA7916}" type="sibTrans" cxnId="{A141BE75-56DF-432F-B8FC-CAFFF8E20A7F}">
      <dgm:prSet/>
      <dgm:spPr/>
      <dgm:t>
        <a:bodyPr/>
        <a:lstStyle/>
        <a:p>
          <a:endParaRPr lang="it-IT" sz="1200" b="0"/>
        </a:p>
      </dgm:t>
    </dgm:pt>
    <dgm:pt modelId="{411DDB06-81E1-43AF-9AB0-9F06126EA995}">
      <dgm:prSet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Sanità digitale </a:t>
          </a:r>
        </a:p>
      </dgm:t>
    </dgm:pt>
    <dgm:pt modelId="{778AC28F-64ED-4B32-B5EF-C22C72608C3E}" type="parTrans" cxnId="{EC7917DC-C1F9-4275-A8C1-AD2183FC5FDB}">
      <dgm:prSet/>
      <dgm:spPr/>
      <dgm:t>
        <a:bodyPr/>
        <a:lstStyle/>
        <a:p>
          <a:endParaRPr lang="it-IT" sz="1200" b="0"/>
        </a:p>
      </dgm:t>
    </dgm:pt>
    <dgm:pt modelId="{0F4C604E-BD19-410F-AE30-115FB0DA6D88}" type="sibTrans" cxnId="{EC7917DC-C1F9-4275-A8C1-AD2183FC5FDB}">
      <dgm:prSet/>
      <dgm:spPr/>
      <dgm:t>
        <a:bodyPr/>
        <a:lstStyle/>
        <a:p>
          <a:endParaRPr lang="it-IT" sz="1200" b="0"/>
        </a:p>
      </dgm:t>
    </dgm:pt>
    <dgm:pt modelId="{B7F93085-CE2A-45CF-A42A-3C574A85A3CF}">
      <dgm:prSet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Aggiornamento valutatori</a:t>
          </a:r>
        </a:p>
      </dgm:t>
    </dgm:pt>
    <dgm:pt modelId="{757107F2-D598-449C-8546-6A29774D6D55}" type="parTrans" cxnId="{F6985CA6-AAC4-40AE-A712-2BA0DC6A75C3}">
      <dgm:prSet/>
      <dgm:spPr/>
      <dgm:t>
        <a:bodyPr/>
        <a:lstStyle/>
        <a:p>
          <a:endParaRPr lang="it-IT" sz="1200" b="0"/>
        </a:p>
      </dgm:t>
    </dgm:pt>
    <dgm:pt modelId="{54EAC48B-A75E-40A6-AB41-D24AD2FDE191}" type="sibTrans" cxnId="{F6985CA6-AAC4-40AE-A712-2BA0DC6A75C3}">
      <dgm:prSet/>
      <dgm:spPr/>
      <dgm:t>
        <a:bodyPr/>
        <a:lstStyle/>
        <a:p>
          <a:endParaRPr lang="it-IT" sz="1200" b="0"/>
        </a:p>
      </dgm:t>
    </dgm:pt>
    <dgm:pt modelId="{A34ED288-87B9-4B30-8DAA-00A203C71D30}">
      <dgm:prSet custT="1"/>
      <dgm:spPr>
        <a:noFill/>
        <a:ln>
          <a:solidFill>
            <a:srgbClr val="006BAB"/>
          </a:solidFill>
        </a:ln>
      </dgm:spPr>
      <dgm:t>
        <a:bodyPr/>
        <a:lstStyle/>
        <a:p>
          <a:r>
            <a:rPr lang="it-IT" sz="1600" b="0" dirty="0">
              <a:solidFill>
                <a:srgbClr val="006BAB"/>
              </a:solidFill>
            </a:rPr>
            <a:t>Nuovi valutatori</a:t>
          </a:r>
        </a:p>
      </dgm:t>
    </dgm:pt>
    <dgm:pt modelId="{160943B2-2422-4100-9F12-8C91958ABCBA}" type="parTrans" cxnId="{739CF5F4-9642-46D8-BE27-80563D774D41}">
      <dgm:prSet/>
      <dgm:spPr/>
      <dgm:t>
        <a:bodyPr/>
        <a:lstStyle/>
        <a:p>
          <a:endParaRPr lang="it-IT" sz="1200" b="0"/>
        </a:p>
      </dgm:t>
    </dgm:pt>
    <dgm:pt modelId="{8F0FD20E-B87E-4DA0-AD0A-0A7A0DC8233C}" type="sibTrans" cxnId="{739CF5F4-9642-46D8-BE27-80563D774D41}">
      <dgm:prSet/>
      <dgm:spPr/>
      <dgm:t>
        <a:bodyPr/>
        <a:lstStyle/>
        <a:p>
          <a:endParaRPr lang="it-IT" sz="1200" b="0"/>
        </a:p>
      </dgm:t>
    </dgm:pt>
    <dgm:pt modelId="{BC0C1B38-F70B-4190-9520-D822B39C47B2}">
      <dgm:prSet phldrT="[Testo]" custT="1"/>
      <dgm:spPr>
        <a:solidFill>
          <a:srgbClr val="006BAB"/>
        </a:solidFill>
        <a:ln>
          <a:solidFill>
            <a:srgbClr val="006BAB"/>
          </a:solidFill>
        </a:ln>
      </dgm:spPr>
      <dgm:t>
        <a:bodyPr/>
        <a:lstStyle/>
        <a:p>
          <a:r>
            <a:rPr lang="it-IT" sz="2000" b="0" dirty="0"/>
            <a:t>Formazione in ambito sanitario</a:t>
          </a:r>
        </a:p>
      </dgm:t>
    </dgm:pt>
    <dgm:pt modelId="{F3C31FF6-9452-47EB-A3A4-5365A83D2428}" type="sibTrans" cxnId="{155E851F-2A10-4EB8-8ADE-91F83CFCC980}">
      <dgm:prSet/>
      <dgm:spPr/>
      <dgm:t>
        <a:bodyPr/>
        <a:lstStyle/>
        <a:p>
          <a:endParaRPr lang="it-IT" sz="1200" b="0"/>
        </a:p>
      </dgm:t>
    </dgm:pt>
    <dgm:pt modelId="{849B97DF-6EFD-44C9-92B1-4FB9AAA75AE8}" type="parTrans" cxnId="{155E851F-2A10-4EB8-8ADE-91F83CFCC980}">
      <dgm:prSet/>
      <dgm:spPr/>
      <dgm:t>
        <a:bodyPr/>
        <a:lstStyle/>
        <a:p>
          <a:endParaRPr lang="it-IT" sz="1200" b="0"/>
        </a:p>
      </dgm:t>
    </dgm:pt>
    <dgm:pt modelId="{7E728F96-B226-44A7-B1E8-EF4FF091374B}" type="pres">
      <dgm:prSet presAssocID="{DDAA056B-30C8-45FA-8B2D-A41EAF03FDC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4B1CF161-1762-49EB-90F2-D687275877D3}" type="pres">
      <dgm:prSet presAssocID="{BC0C1B38-F70B-4190-9520-D822B39C47B2}" presName="hierRoot1" presStyleCnt="0">
        <dgm:presLayoutVars>
          <dgm:hierBranch val="init"/>
        </dgm:presLayoutVars>
      </dgm:prSet>
      <dgm:spPr/>
    </dgm:pt>
    <dgm:pt modelId="{1F513A4A-C569-440B-A3DC-F1302B075C60}" type="pres">
      <dgm:prSet presAssocID="{BC0C1B38-F70B-4190-9520-D822B39C47B2}" presName="rootComposite1" presStyleCnt="0"/>
      <dgm:spPr/>
    </dgm:pt>
    <dgm:pt modelId="{E5E1E771-3451-4E8F-91B6-DDEB0DF5B723}" type="pres">
      <dgm:prSet presAssocID="{BC0C1B38-F70B-4190-9520-D822B39C47B2}" presName="rootText1" presStyleLbl="node0" presStyleIdx="0" presStyleCnt="1" custLinFactNeighborY="-3044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8EC4F2F-6591-477E-84AF-DBA7E26695E9}" type="pres">
      <dgm:prSet presAssocID="{BC0C1B38-F70B-4190-9520-D822B39C47B2}" presName="rootConnector1" presStyleLbl="node1" presStyleIdx="0" presStyleCnt="0"/>
      <dgm:spPr/>
      <dgm:t>
        <a:bodyPr/>
        <a:lstStyle/>
        <a:p>
          <a:endParaRPr lang="it-IT"/>
        </a:p>
      </dgm:t>
    </dgm:pt>
    <dgm:pt modelId="{59A6360D-5231-48B1-96BD-AFED142BE792}" type="pres">
      <dgm:prSet presAssocID="{BC0C1B38-F70B-4190-9520-D822B39C47B2}" presName="hierChild2" presStyleCnt="0"/>
      <dgm:spPr/>
    </dgm:pt>
    <dgm:pt modelId="{58784B46-F648-4DBE-B234-D732A26B88E0}" type="pres">
      <dgm:prSet presAssocID="{FE641972-A8FC-4469-A4A3-74C7B00B7DC6}" presName="Name37" presStyleLbl="parChTrans1D2" presStyleIdx="0" presStyleCnt="4"/>
      <dgm:spPr/>
      <dgm:t>
        <a:bodyPr/>
        <a:lstStyle/>
        <a:p>
          <a:endParaRPr lang="it-IT"/>
        </a:p>
      </dgm:t>
    </dgm:pt>
    <dgm:pt modelId="{DAF18EC1-C19E-4014-A3E5-A08800CD3133}" type="pres">
      <dgm:prSet presAssocID="{F932C666-2B44-4311-987F-555B0ACF8636}" presName="hierRoot2" presStyleCnt="0">
        <dgm:presLayoutVars>
          <dgm:hierBranch val="init"/>
        </dgm:presLayoutVars>
      </dgm:prSet>
      <dgm:spPr/>
    </dgm:pt>
    <dgm:pt modelId="{82C3AB9E-34CB-4FFA-9378-E7FABA8A405B}" type="pres">
      <dgm:prSet presAssocID="{F932C666-2B44-4311-987F-555B0ACF8636}" presName="rootComposite" presStyleCnt="0"/>
      <dgm:spPr/>
    </dgm:pt>
    <dgm:pt modelId="{A9F5B64F-18A2-4583-9B7D-D3394DA10C12}" type="pres">
      <dgm:prSet presAssocID="{F932C666-2B44-4311-987F-555B0ACF8636}" presName="rootText" presStyleLbl="node2" presStyleIdx="0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143803C-4185-42B3-B495-14B677877178}" type="pres">
      <dgm:prSet presAssocID="{F932C666-2B44-4311-987F-555B0ACF8636}" presName="rootConnector" presStyleLbl="node2" presStyleIdx="0" presStyleCnt="4"/>
      <dgm:spPr/>
      <dgm:t>
        <a:bodyPr/>
        <a:lstStyle/>
        <a:p>
          <a:endParaRPr lang="it-IT"/>
        </a:p>
      </dgm:t>
    </dgm:pt>
    <dgm:pt modelId="{43CB744D-B4C4-49FF-87E5-98AE4C2ADF61}" type="pres">
      <dgm:prSet presAssocID="{F932C666-2B44-4311-987F-555B0ACF8636}" presName="hierChild4" presStyleCnt="0"/>
      <dgm:spPr/>
    </dgm:pt>
    <dgm:pt modelId="{81A7075B-E8A9-413A-90F2-F887BB9C3117}" type="pres">
      <dgm:prSet presAssocID="{F932C666-2B44-4311-987F-555B0ACF8636}" presName="hierChild5" presStyleCnt="0"/>
      <dgm:spPr/>
    </dgm:pt>
    <dgm:pt modelId="{249C8281-B59F-4B72-B720-77FC4A4E2CE1}" type="pres">
      <dgm:prSet presAssocID="{54F1DAD7-BBA1-4D7E-BE3B-116E740B4337}" presName="Name37" presStyleLbl="parChTrans1D2" presStyleIdx="1" presStyleCnt="4"/>
      <dgm:spPr/>
      <dgm:t>
        <a:bodyPr/>
        <a:lstStyle/>
        <a:p>
          <a:endParaRPr lang="it-IT"/>
        </a:p>
      </dgm:t>
    </dgm:pt>
    <dgm:pt modelId="{073F7527-223B-41E9-8C9F-E55794DC2644}" type="pres">
      <dgm:prSet presAssocID="{EC8857C3-8D69-4231-9E0D-43BD27FFEF5F}" presName="hierRoot2" presStyleCnt="0">
        <dgm:presLayoutVars>
          <dgm:hierBranch val="init"/>
        </dgm:presLayoutVars>
      </dgm:prSet>
      <dgm:spPr/>
    </dgm:pt>
    <dgm:pt modelId="{E25258EB-B9F5-4B34-B05D-D155BB899C99}" type="pres">
      <dgm:prSet presAssocID="{EC8857C3-8D69-4231-9E0D-43BD27FFEF5F}" presName="rootComposite" presStyleCnt="0"/>
      <dgm:spPr/>
    </dgm:pt>
    <dgm:pt modelId="{0F654714-517C-4D70-957E-E0866931F7A1}" type="pres">
      <dgm:prSet presAssocID="{EC8857C3-8D69-4231-9E0D-43BD27FFEF5F}" presName="rootText" presStyleLbl="node2" presStyleIdx="1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2CFA39C-ABBE-4C71-A2DD-98F5D4BA560F}" type="pres">
      <dgm:prSet presAssocID="{EC8857C3-8D69-4231-9E0D-43BD27FFEF5F}" presName="rootConnector" presStyleLbl="node2" presStyleIdx="1" presStyleCnt="4"/>
      <dgm:spPr/>
      <dgm:t>
        <a:bodyPr/>
        <a:lstStyle/>
        <a:p>
          <a:endParaRPr lang="it-IT"/>
        </a:p>
      </dgm:t>
    </dgm:pt>
    <dgm:pt modelId="{8611F164-93AA-401C-92AB-51ADA2359AB7}" type="pres">
      <dgm:prSet presAssocID="{EC8857C3-8D69-4231-9E0D-43BD27FFEF5F}" presName="hierChild4" presStyleCnt="0"/>
      <dgm:spPr/>
    </dgm:pt>
    <dgm:pt modelId="{FC4936C7-5F5C-41A7-9274-CD4C65579F89}" type="pres">
      <dgm:prSet presAssocID="{EC8857C3-8D69-4231-9E0D-43BD27FFEF5F}" presName="hierChild5" presStyleCnt="0"/>
      <dgm:spPr/>
    </dgm:pt>
    <dgm:pt modelId="{9C3964F2-5CB1-4577-9EEA-9D79605AEBE8}" type="pres">
      <dgm:prSet presAssocID="{AAC71978-5BE1-4756-BA91-980FB722D76B}" presName="Name37" presStyleLbl="parChTrans1D2" presStyleIdx="2" presStyleCnt="4"/>
      <dgm:spPr/>
      <dgm:t>
        <a:bodyPr/>
        <a:lstStyle/>
        <a:p>
          <a:endParaRPr lang="it-IT"/>
        </a:p>
      </dgm:t>
    </dgm:pt>
    <dgm:pt modelId="{01E3DC68-35CB-4489-8E36-B70F5C4F3181}" type="pres">
      <dgm:prSet presAssocID="{F1623D38-BBCF-4F2A-BE3C-D0BA6787CBBE}" presName="hierRoot2" presStyleCnt="0">
        <dgm:presLayoutVars>
          <dgm:hierBranch val="hang"/>
        </dgm:presLayoutVars>
      </dgm:prSet>
      <dgm:spPr/>
    </dgm:pt>
    <dgm:pt modelId="{D3792B62-B1F9-40C8-BE14-EEA2271A56AE}" type="pres">
      <dgm:prSet presAssocID="{F1623D38-BBCF-4F2A-BE3C-D0BA6787CBBE}" presName="rootComposite" presStyleCnt="0"/>
      <dgm:spPr/>
    </dgm:pt>
    <dgm:pt modelId="{6E759F37-3ACE-4AA0-A38C-23CAEE9EB222}" type="pres">
      <dgm:prSet presAssocID="{F1623D38-BBCF-4F2A-BE3C-D0BA6787CBBE}" presName="rootText" presStyleLbl="node2" presStyleIdx="2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CDE2DC2-4739-4F8B-894E-BF5644F9003E}" type="pres">
      <dgm:prSet presAssocID="{F1623D38-BBCF-4F2A-BE3C-D0BA6787CBBE}" presName="rootConnector" presStyleLbl="node2" presStyleIdx="2" presStyleCnt="4"/>
      <dgm:spPr/>
      <dgm:t>
        <a:bodyPr/>
        <a:lstStyle/>
        <a:p>
          <a:endParaRPr lang="it-IT"/>
        </a:p>
      </dgm:t>
    </dgm:pt>
    <dgm:pt modelId="{4AB98B65-F1FA-44F4-9682-AE4D83893A35}" type="pres">
      <dgm:prSet presAssocID="{F1623D38-BBCF-4F2A-BE3C-D0BA6787CBBE}" presName="hierChild4" presStyleCnt="0"/>
      <dgm:spPr/>
    </dgm:pt>
    <dgm:pt modelId="{95B15DB1-A843-482F-A500-762E1B1497E5}" type="pres">
      <dgm:prSet presAssocID="{160943B2-2422-4100-9F12-8C91958ABCBA}" presName="Name48" presStyleLbl="parChTrans1D3" presStyleIdx="0" presStyleCnt="4"/>
      <dgm:spPr/>
      <dgm:t>
        <a:bodyPr/>
        <a:lstStyle/>
        <a:p>
          <a:endParaRPr lang="it-IT"/>
        </a:p>
      </dgm:t>
    </dgm:pt>
    <dgm:pt modelId="{27992E41-39BF-40CA-B158-1641BDAE73D3}" type="pres">
      <dgm:prSet presAssocID="{A34ED288-87B9-4B30-8DAA-00A203C71D30}" presName="hierRoot2" presStyleCnt="0">
        <dgm:presLayoutVars>
          <dgm:hierBranch val="init"/>
        </dgm:presLayoutVars>
      </dgm:prSet>
      <dgm:spPr/>
    </dgm:pt>
    <dgm:pt modelId="{0E5BCFA0-D3EF-41EF-87C9-DD436CB001FB}" type="pres">
      <dgm:prSet presAssocID="{A34ED288-87B9-4B30-8DAA-00A203C71D30}" presName="rootComposite" presStyleCnt="0"/>
      <dgm:spPr/>
    </dgm:pt>
    <dgm:pt modelId="{3B067474-A0D1-4D6E-BFDE-49902E39A6ED}" type="pres">
      <dgm:prSet presAssocID="{A34ED288-87B9-4B30-8DAA-00A203C71D30}" presName="rootText" presStyleLbl="node3" presStyleIdx="0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29CE0E0-B924-4871-A677-884A52F9ACDD}" type="pres">
      <dgm:prSet presAssocID="{A34ED288-87B9-4B30-8DAA-00A203C71D30}" presName="rootConnector" presStyleLbl="node3" presStyleIdx="0" presStyleCnt="4"/>
      <dgm:spPr/>
      <dgm:t>
        <a:bodyPr/>
        <a:lstStyle/>
        <a:p>
          <a:endParaRPr lang="it-IT"/>
        </a:p>
      </dgm:t>
    </dgm:pt>
    <dgm:pt modelId="{02812B3E-53F7-4A6E-9CCB-09481A2EAA27}" type="pres">
      <dgm:prSet presAssocID="{A34ED288-87B9-4B30-8DAA-00A203C71D30}" presName="hierChild4" presStyleCnt="0"/>
      <dgm:spPr/>
    </dgm:pt>
    <dgm:pt modelId="{484A234F-807A-45F1-81BC-D3704A5C72B9}" type="pres">
      <dgm:prSet presAssocID="{A34ED288-87B9-4B30-8DAA-00A203C71D30}" presName="hierChild5" presStyleCnt="0"/>
      <dgm:spPr/>
    </dgm:pt>
    <dgm:pt modelId="{175F822D-3ECE-4C0E-B4A4-C4C22CC2EC56}" type="pres">
      <dgm:prSet presAssocID="{757107F2-D598-449C-8546-6A29774D6D55}" presName="Name48" presStyleLbl="parChTrans1D3" presStyleIdx="1" presStyleCnt="4"/>
      <dgm:spPr/>
      <dgm:t>
        <a:bodyPr/>
        <a:lstStyle/>
        <a:p>
          <a:endParaRPr lang="it-IT"/>
        </a:p>
      </dgm:t>
    </dgm:pt>
    <dgm:pt modelId="{D0DDD197-DD03-4472-A301-1771A71AEDBA}" type="pres">
      <dgm:prSet presAssocID="{B7F93085-CE2A-45CF-A42A-3C574A85A3CF}" presName="hierRoot2" presStyleCnt="0">
        <dgm:presLayoutVars>
          <dgm:hierBranch val="init"/>
        </dgm:presLayoutVars>
      </dgm:prSet>
      <dgm:spPr/>
    </dgm:pt>
    <dgm:pt modelId="{0C2E262A-C2DA-4A28-8BFA-229FC07D9F15}" type="pres">
      <dgm:prSet presAssocID="{B7F93085-CE2A-45CF-A42A-3C574A85A3CF}" presName="rootComposite" presStyleCnt="0"/>
      <dgm:spPr/>
    </dgm:pt>
    <dgm:pt modelId="{7079A9EC-F278-499A-B607-AA8371C5F91B}" type="pres">
      <dgm:prSet presAssocID="{B7F93085-CE2A-45CF-A42A-3C574A85A3CF}" presName="rootText" presStyleLbl="node3" presStyleIdx="1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46820BB-CDFC-49F7-B043-8DE12CDAF544}" type="pres">
      <dgm:prSet presAssocID="{B7F93085-CE2A-45CF-A42A-3C574A85A3CF}" presName="rootConnector" presStyleLbl="node3" presStyleIdx="1" presStyleCnt="4"/>
      <dgm:spPr/>
      <dgm:t>
        <a:bodyPr/>
        <a:lstStyle/>
        <a:p>
          <a:endParaRPr lang="it-IT"/>
        </a:p>
      </dgm:t>
    </dgm:pt>
    <dgm:pt modelId="{B9574D6B-2494-48E2-8AF7-2500E9AC161B}" type="pres">
      <dgm:prSet presAssocID="{B7F93085-CE2A-45CF-A42A-3C574A85A3CF}" presName="hierChild4" presStyleCnt="0"/>
      <dgm:spPr/>
    </dgm:pt>
    <dgm:pt modelId="{82A65A21-2F60-44DD-BCDD-36B30E38F443}" type="pres">
      <dgm:prSet presAssocID="{B7F93085-CE2A-45CF-A42A-3C574A85A3CF}" presName="hierChild5" presStyleCnt="0"/>
      <dgm:spPr/>
    </dgm:pt>
    <dgm:pt modelId="{0D762BAA-B4F6-4879-B86B-A93298BA5736}" type="pres">
      <dgm:prSet presAssocID="{F1623D38-BBCF-4F2A-BE3C-D0BA6787CBBE}" presName="hierChild5" presStyleCnt="0"/>
      <dgm:spPr/>
    </dgm:pt>
    <dgm:pt modelId="{07BE1598-8AEA-4677-AE3C-82ABCC99B5B7}" type="pres">
      <dgm:prSet presAssocID="{60673BCC-31BE-4C61-9041-34E43E2B0347}" presName="Name37" presStyleLbl="parChTrans1D2" presStyleIdx="3" presStyleCnt="4"/>
      <dgm:spPr/>
      <dgm:t>
        <a:bodyPr/>
        <a:lstStyle/>
        <a:p>
          <a:endParaRPr lang="it-IT"/>
        </a:p>
      </dgm:t>
    </dgm:pt>
    <dgm:pt modelId="{0BBCA42F-0E04-48C5-B059-D50471D32B69}" type="pres">
      <dgm:prSet presAssocID="{0D81B6AF-FB3B-41D1-A12F-A4F6304A466E}" presName="hierRoot2" presStyleCnt="0">
        <dgm:presLayoutVars>
          <dgm:hierBranch val="hang"/>
        </dgm:presLayoutVars>
      </dgm:prSet>
      <dgm:spPr/>
    </dgm:pt>
    <dgm:pt modelId="{0F914BE1-9003-4812-B755-714440F70930}" type="pres">
      <dgm:prSet presAssocID="{0D81B6AF-FB3B-41D1-A12F-A4F6304A466E}" presName="rootComposite" presStyleCnt="0"/>
      <dgm:spPr/>
    </dgm:pt>
    <dgm:pt modelId="{66EA276E-BDBE-4C67-B755-85A2E69086F2}" type="pres">
      <dgm:prSet presAssocID="{0D81B6AF-FB3B-41D1-A12F-A4F6304A466E}" presName="rootText" presStyleLbl="node2" presStyleIdx="3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48269D7-E166-4925-80EC-E056B09BE2B9}" type="pres">
      <dgm:prSet presAssocID="{0D81B6AF-FB3B-41D1-A12F-A4F6304A466E}" presName="rootConnector" presStyleLbl="node2" presStyleIdx="3" presStyleCnt="4"/>
      <dgm:spPr/>
      <dgm:t>
        <a:bodyPr/>
        <a:lstStyle/>
        <a:p>
          <a:endParaRPr lang="it-IT"/>
        </a:p>
      </dgm:t>
    </dgm:pt>
    <dgm:pt modelId="{69E3C8B4-9C17-4F7E-BDE2-40EDAA22E218}" type="pres">
      <dgm:prSet presAssocID="{0D81B6AF-FB3B-41D1-A12F-A4F6304A466E}" presName="hierChild4" presStyleCnt="0"/>
      <dgm:spPr/>
    </dgm:pt>
    <dgm:pt modelId="{5EB43EB3-2833-49D0-BFDC-F354490D1FF6}" type="pres">
      <dgm:prSet presAssocID="{C6F33D81-BCA2-4EAC-83F2-BDA4A98B3381}" presName="Name48" presStyleLbl="parChTrans1D3" presStyleIdx="2" presStyleCnt="4"/>
      <dgm:spPr/>
      <dgm:t>
        <a:bodyPr/>
        <a:lstStyle/>
        <a:p>
          <a:endParaRPr lang="it-IT"/>
        </a:p>
      </dgm:t>
    </dgm:pt>
    <dgm:pt modelId="{9C44C15C-E2FB-4489-B8A1-E4FC0D180FCE}" type="pres">
      <dgm:prSet presAssocID="{636D19A8-E5E8-4527-9DF0-BD75BFD0E892}" presName="hierRoot2" presStyleCnt="0">
        <dgm:presLayoutVars>
          <dgm:hierBranch val="init"/>
        </dgm:presLayoutVars>
      </dgm:prSet>
      <dgm:spPr/>
    </dgm:pt>
    <dgm:pt modelId="{466D41F5-4AB9-4E36-941A-41E1EE65BDD8}" type="pres">
      <dgm:prSet presAssocID="{636D19A8-E5E8-4527-9DF0-BD75BFD0E892}" presName="rootComposite" presStyleCnt="0"/>
      <dgm:spPr/>
    </dgm:pt>
    <dgm:pt modelId="{8147FC7F-B89D-4857-A6B8-C00197A429F2}" type="pres">
      <dgm:prSet presAssocID="{636D19A8-E5E8-4527-9DF0-BD75BFD0E892}" presName="rootText" presStyleLbl="node3" presStyleIdx="2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A1D7815-EEEF-48A2-A7F2-6C7466E92D05}" type="pres">
      <dgm:prSet presAssocID="{636D19A8-E5E8-4527-9DF0-BD75BFD0E892}" presName="rootConnector" presStyleLbl="node3" presStyleIdx="2" presStyleCnt="4"/>
      <dgm:spPr/>
      <dgm:t>
        <a:bodyPr/>
        <a:lstStyle/>
        <a:p>
          <a:endParaRPr lang="it-IT"/>
        </a:p>
      </dgm:t>
    </dgm:pt>
    <dgm:pt modelId="{57ABC9C8-366C-492B-A68F-C14A9A7AA6AE}" type="pres">
      <dgm:prSet presAssocID="{636D19A8-E5E8-4527-9DF0-BD75BFD0E892}" presName="hierChild4" presStyleCnt="0"/>
      <dgm:spPr/>
    </dgm:pt>
    <dgm:pt modelId="{029CD6E5-2B7F-43CB-97F4-982681A38008}" type="pres">
      <dgm:prSet presAssocID="{636D19A8-E5E8-4527-9DF0-BD75BFD0E892}" presName="hierChild5" presStyleCnt="0"/>
      <dgm:spPr/>
    </dgm:pt>
    <dgm:pt modelId="{D078050A-D364-4D71-872D-5BA29E9394B0}" type="pres">
      <dgm:prSet presAssocID="{778AC28F-64ED-4B32-B5EF-C22C72608C3E}" presName="Name48" presStyleLbl="parChTrans1D3" presStyleIdx="3" presStyleCnt="4"/>
      <dgm:spPr/>
      <dgm:t>
        <a:bodyPr/>
        <a:lstStyle/>
        <a:p>
          <a:endParaRPr lang="it-IT"/>
        </a:p>
      </dgm:t>
    </dgm:pt>
    <dgm:pt modelId="{49DC277C-9C02-4084-BDDC-93D14D9A5F9C}" type="pres">
      <dgm:prSet presAssocID="{411DDB06-81E1-43AF-9AB0-9F06126EA995}" presName="hierRoot2" presStyleCnt="0">
        <dgm:presLayoutVars>
          <dgm:hierBranch val="init"/>
        </dgm:presLayoutVars>
      </dgm:prSet>
      <dgm:spPr/>
    </dgm:pt>
    <dgm:pt modelId="{41E7E4EF-A61F-4A83-9B5C-306D319755AC}" type="pres">
      <dgm:prSet presAssocID="{411DDB06-81E1-43AF-9AB0-9F06126EA995}" presName="rootComposite" presStyleCnt="0"/>
      <dgm:spPr/>
    </dgm:pt>
    <dgm:pt modelId="{C1391C25-FEA7-4C0A-9271-D26D5E479495}" type="pres">
      <dgm:prSet presAssocID="{411DDB06-81E1-43AF-9AB0-9F06126EA995}" presName="rootText" presStyleLbl="node3" presStyleIdx="3" presStyleCnt="4" custLinFactNeighborY="-887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ABBE13C-C1D2-489C-831B-9F66E0A664B1}" type="pres">
      <dgm:prSet presAssocID="{411DDB06-81E1-43AF-9AB0-9F06126EA995}" presName="rootConnector" presStyleLbl="node3" presStyleIdx="3" presStyleCnt="4"/>
      <dgm:spPr/>
      <dgm:t>
        <a:bodyPr/>
        <a:lstStyle/>
        <a:p>
          <a:endParaRPr lang="it-IT"/>
        </a:p>
      </dgm:t>
    </dgm:pt>
    <dgm:pt modelId="{7DB3B853-EBAB-4BFC-A735-01C72A328EA1}" type="pres">
      <dgm:prSet presAssocID="{411DDB06-81E1-43AF-9AB0-9F06126EA995}" presName="hierChild4" presStyleCnt="0"/>
      <dgm:spPr/>
    </dgm:pt>
    <dgm:pt modelId="{6D498A33-EA42-412E-9546-8BE1E0BE0CB9}" type="pres">
      <dgm:prSet presAssocID="{411DDB06-81E1-43AF-9AB0-9F06126EA995}" presName="hierChild5" presStyleCnt="0"/>
      <dgm:spPr/>
    </dgm:pt>
    <dgm:pt modelId="{154CF103-7394-462C-AB60-0F779CFD3379}" type="pres">
      <dgm:prSet presAssocID="{0D81B6AF-FB3B-41D1-A12F-A4F6304A466E}" presName="hierChild5" presStyleCnt="0"/>
      <dgm:spPr/>
    </dgm:pt>
    <dgm:pt modelId="{9E0C73A8-F986-4C2D-901E-D5BF013EED36}" type="pres">
      <dgm:prSet presAssocID="{BC0C1B38-F70B-4190-9520-D822B39C47B2}" presName="hierChild3" presStyleCnt="0"/>
      <dgm:spPr/>
    </dgm:pt>
  </dgm:ptLst>
  <dgm:cxnLst>
    <dgm:cxn modelId="{C16D2510-EB66-4B61-941B-30D4C8944902}" type="presOf" srcId="{60673BCC-31BE-4C61-9041-34E43E2B0347}" destId="{07BE1598-8AEA-4677-AE3C-82ABCC99B5B7}" srcOrd="0" destOrd="0" presId="urn:microsoft.com/office/officeart/2005/8/layout/orgChart1"/>
    <dgm:cxn modelId="{9FA0636D-6177-4BE7-9176-0D41D806D972}" type="presOf" srcId="{411DDB06-81E1-43AF-9AB0-9F06126EA995}" destId="{4ABBE13C-C1D2-489C-831B-9F66E0A664B1}" srcOrd="1" destOrd="0" presId="urn:microsoft.com/office/officeart/2005/8/layout/orgChart1"/>
    <dgm:cxn modelId="{8E56FE7A-84A4-43F0-AD90-478887891D6D}" type="presOf" srcId="{FE641972-A8FC-4469-A4A3-74C7B00B7DC6}" destId="{58784B46-F648-4DBE-B234-D732A26B88E0}" srcOrd="0" destOrd="0" presId="urn:microsoft.com/office/officeart/2005/8/layout/orgChart1"/>
    <dgm:cxn modelId="{8EDCDAEA-B64D-4837-9757-5344B71F2669}" srcId="{BC0C1B38-F70B-4190-9520-D822B39C47B2}" destId="{0D81B6AF-FB3B-41D1-A12F-A4F6304A466E}" srcOrd="3" destOrd="0" parTransId="{60673BCC-31BE-4C61-9041-34E43E2B0347}" sibTransId="{F98B1587-C67F-494E-B1F8-92561F3920B7}"/>
    <dgm:cxn modelId="{005654F9-8A86-4409-8845-1AF7A3F65A9C}" type="presOf" srcId="{778AC28F-64ED-4B32-B5EF-C22C72608C3E}" destId="{D078050A-D364-4D71-872D-5BA29E9394B0}" srcOrd="0" destOrd="0" presId="urn:microsoft.com/office/officeart/2005/8/layout/orgChart1"/>
    <dgm:cxn modelId="{ADC4265E-AD75-4786-B558-124F4A90F9E2}" type="presOf" srcId="{B7F93085-CE2A-45CF-A42A-3C574A85A3CF}" destId="{7079A9EC-F278-499A-B607-AA8371C5F91B}" srcOrd="0" destOrd="0" presId="urn:microsoft.com/office/officeart/2005/8/layout/orgChart1"/>
    <dgm:cxn modelId="{E5DA0F16-8469-4955-8322-14B9FB6A0529}" srcId="{BC0C1B38-F70B-4190-9520-D822B39C47B2}" destId="{F932C666-2B44-4311-987F-555B0ACF8636}" srcOrd="0" destOrd="0" parTransId="{FE641972-A8FC-4469-A4A3-74C7B00B7DC6}" sibTransId="{D14FB3D7-A320-4B72-8C78-344827890697}"/>
    <dgm:cxn modelId="{10047EF2-ADEF-46DE-B451-FC2ADFF8ED40}" type="presOf" srcId="{A34ED288-87B9-4B30-8DAA-00A203C71D30}" destId="{729CE0E0-B924-4871-A677-884A52F9ACDD}" srcOrd="1" destOrd="0" presId="urn:microsoft.com/office/officeart/2005/8/layout/orgChart1"/>
    <dgm:cxn modelId="{D9869BDF-25B8-439B-A257-F3068D2B26A9}" type="presOf" srcId="{F932C666-2B44-4311-987F-555B0ACF8636}" destId="{A9F5B64F-18A2-4583-9B7D-D3394DA10C12}" srcOrd="0" destOrd="0" presId="urn:microsoft.com/office/officeart/2005/8/layout/orgChart1"/>
    <dgm:cxn modelId="{C5DA98B4-4E8C-42DB-AAC8-20B73C66427F}" type="presOf" srcId="{160943B2-2422-4100-9F12-8C91958ABCBA}" destId="{95B15DB1-A843-482F-A500-762E1B1497E5}" srcOrd="0" destOrd="0" presId="urn:microsoft.com/office/officeart/2005/8/layout/orgChart1"/>
    <dgm:cxn modelId="{B18440F3-5097-4A9E-849C-1CD59BD8540E}" type="presOf" srcId="{F1623D38-BBCF-4F2A-BE3C-D0BA6787CBBE}" destId="{9CDE2DC2-4739-4F8B-894E-BF5644F9003E}" srcOrd="1" destOrd="0" presId="urn:microsoft.com/office/officeart/2005/8/layout/orgChart1"/>
    <dgm:cxn modelId="{B9F63B45-BF08-44DD-8F1F-CE84213B1AC1}" type="presOf" srcId="{F1623D38-BBCF-4F2A-BE3C-D0BA6787CBBE}" destId="{6E759F37-3ACE-4AA0-A38C-23CAEE9EB222}" srcOrd="0" destOrd="0" presId="urn:microsoft.com/office/officeart/2005/8/layout/orgChart1"/>
    <dgm:cxn modelId="{C3E1C613-FE87-42B8-9FCD-A39533099665}" type="presOf" srcId="{AAC71978-5BE1-4756-BA91-980FB722D76B}" destId="{9C3964F2-5CB1-4577-9EEA-9D79605AEBE8}" srcOrd="0" destOrd="0" presId="urn:microsoft.com/office/officeart/2005/8/layout/orgChart1"/>
    <dgm:cxn modelId="{A141BE75-56DF-432F-B8FC-CAFFF8E20A7F}" srcId="{0D81B6AF-FB3B-41D1-A12F-A4F6304A466E}" destId="{636D19A8-E5E8-4527-9DF0-BD75BFD0E892}" srcOrd="0" destOrd="0" parTransId="{C6F33D81-BCA2-4EAC-83F2-BDA4A98B3381}" sibTransId="{0DF0EA8E-C367-4F54-BB34-E83F72DA7916}"/>
    <dgm:cxn modelId="{8F4B46BD-C614-4AE7-921B-6FDC8EA5FC21}" type="presOf" srcId="{0D81B6AF-FB3B-41D1-A12F-A4F6304A466E}" destId="{748269D7-E166-4925-80EC-E056B09BE2B9}" srcOrd="1" destOrd="0" presId="urn:microsoft.com/office/officeart/2005/8/layout/orgChart1"/>
    <dgm:cxn modelId="{030F960B-F04B-4836-BCE8-FDAB98036FB0}" type="presOf" srcId="{F932C666-2B44-4311-987F-555B0ACF8636}" destId="{F143803C-4185-42B3-B495-14B677877178}" srcOrd="1" destOrd="0" presId="urn:microsoft.com/office/officeart/2005/8/layout/orgChart1"/>
    <dgm:cxn modelId="{2F7DA39B-19C9-4209-BD1B-4F0C12C45E6C}" type="presOf" srcId="{BC0C1B38-F70B-4190-9520-D822B39C47B2}" destId="{E5E1E771-3451-4E8F-91B6-DDEB0DF5B723}" srcOrd="0" destOrd="0" presId="urn:microsoft.com/office/officeart/2005/8/layout/orgChart1"/>
    <dgm:cxn modelId="{93EE62D1-790F-4190-A390-21E791E7B892}" type="presOf" srcId="{757107F2-D598-449C-8546-6A29774D6D55}" destId="{175F822D-3ECE-4C0E-B4A4-C4C22CC2EC56}" srcOrd="0" destOrd="0" presId="urn:microsoft.com/office/officeart/2005/8/layout/orgChart1"/>
    <dgm:cxn modelId="{739CF5F4-9642-46D8-BE27-80563D774D41}" srcId="{F1623D38-BBCF-4F2A-BE3C-D0BA6787CBBE}" destId="{A34ED288-87B9-4B30-8DAA-00A203C71D30}" srcOrd="0" destOrd="0" parTransId="{160943B2-2422-4100-9F12-8C91958ABCBA}" sibTransId="{8F0FD20E-B87E-4DA0-AD0A-0A7A0DC8233C}"/>
    <dgm:cxn modelId="{CBF78ACB-1B78-46F1-ADCA-C06644183FA4}" srcId="{BC0C1B38-F70B-4190-9520-D822B39C47B2}" destId="{EC8857C3-8D69-4231-9E0D-43BD27FFEF5F}" srcOrd="1" destOrd="0" parTransId="{54F1DAD7-BBA1-4D7E-BE3B-116E740B4337}" sibTransId="{B86DA344-8E7F-4376-AC3B-82F3096FF588}"/>
    <dgm:cxn modelId="{C2C671F1-159C-4CCA-A334-49DFC1B1F9F0}" type="presOf" srcId="{411DDB06-81E1-43AF-9AB0-9F06126EA995}" destId="{C1391C25-FEA7-4C0A-9271-D26D5E479495}" srcOrd="0" destOrd="0" presId="urn:microsoft.com/office/officeart/2005/8/layout/orgChart1"/>
    <dgm:cxn modelId="{5473E379-7D14-4432-973B-E98A6DB1EBE1}" type="presOf" srcId="{DDAA056B-30C8-45FA-8B2D-A41EAF03FDC7}" destId="{7E728F96-B226-44A7-B1E8-EF4FF091374B}" srcOrd="0" destOrd="0" presId="urn:microsoft.com/office/officeart/2005/8/layout/orgChart1"/>
    <dgm:cxn modelId="{8EE08E4B-ECEE-46B2-86AA-1C494A2A1C09}" type="presOf" srcId="{EC8857C3-8D69-4231-9E0D-43BD27FFEF5F}" destId="{72CFA39C-ABBE-4C71-A2DD-98F5D4BA560F}" srcOrd="1" destOrd="0" presId="urn:microsoft.com/office/officeart/2005/8/layout/orgChart1"/>
    <dgm:cxn modelId="{F6985CA6-AAC4-40AE-A712-2BA0DC6A75C3}" srcId="{F1623D38-BBCF-4F2A-BE3C-D0BA6787CBBE}" destId="{B7F93085-CE2A-45CF-A42A-3C574A85A3CF}" srcOrd="1" destOrd="0" parTransId="{757107F2-D598-449C-8546-6A29774D6D55}" sibTransId="{54EAC48B-A75E-40A6-AB41-D24AD2FDE191}"/>
    <dgm:cxn modelId="{61AECCE9-35DC-4785-AD60-167351DED2D6}" srcId="{BC0C1B38-F70B-4190-9520-D822B39C47B2}" destId="{F1623D38-BBCF-4F2A-BE3C-D0BA6787CBBE}" srcOrd="2" destOrd="0" parTransId="{AAC71978-5BE1-4756-BA91-980FB722D76B}" sibTransId="{665E7873-8F3F-4194-AF31-CA1AEE21FE11}"/>
    <dgm:cxn modelId="{92993320-3AE3-4FA7-BF3A-E06B9B1D2F55}" type="presOf" srcId="{636D19A8-E5E8-4527-9DF0-BD75BFD0E892}" destId="{DA1D7815-EEEF-48A2-A7F2-6C7466E92D05}" srcOrd="1" destOrd="0" presId="urn:microsoft.com/office/officeart/2005/8/layout/orgChart1"/>
    <dgm:cxn modelId="{373AB924-5F39-41A8-AB4E-09E307EED1FC}" type="presOf" srcId="{0D81B6AF-FB3B-41D1-A12F-A4F6304A466E}" destId="{66EA276E-BDBE-4C67-B755-85A2E69086F2}" srcOrd="0" destOrd="0" presId="urn:microsoft.com/office/officeart/2005/8/layout/orgChart1"/>
    <dgm:cxn modelId="{0620EA61-3485-4C3A-B3D9-DFBDB9E04D53}" type="presOf" srcId="{C6F33D81-BCA2-4EAC-83F2-BDA4A98B3381}" destId="{5EB43EB3-2833-49D0-BFDC-F354490D1FF6}" srcOrd="0" destOrd="0" presId="urn:microsoft.com/office/officeart/2005/8/layout/orgChart1"/>
    <dgm:cxn modelId="{155E851F-2A10-4EB8-8ADE-91F83CFCC980}" srcId="{DDAA056B-30C8-45FA-8B2D-A41EAF03FDC7}" destId="{BC0C1B38-F70B-4190-9520-D822B39C47B2}" srcOrd="0" destOrd="0" parTransId="{849B97DF-6EFD-44C9-92B1-4FB9AAA75AE8}" sibTransId="{F3C31FF6-9452-47EB-A3A4-5365A83D2428}"/>
    <dgm:cxn modelId="{835BFD98-A480-4BAE-884F-93B36713113F}" type="presOf" srcId="{EC8857C3-8D69-4231-9E0D-43BD27FFEF5F}" destId="{0F654714-517C-4D70-957E-E0866931F7A1}" srcOrd="0" destOrd="0" presId="urn:microsoft.com/office/officeart/2005/8/layout/orgChart1"/>
    <dgm:cxn modelId="{ABFE6BE1-078A-46B1-ABF7-87AB7AED7C93}" type="presOf" srcId="{B7F93085-CE2A-45CF-A42A-3C574A85A3CF}" destId="{C46820BB-CDFC-49F7-B043-8DE12CDAF544}" srcOrd="1" destOrd="0" presId="urn:microsoft.com/office/officeart/2005/8/layout/orgChart1"/>
    <dgm:cxn modelId="{26D5E560-C722-42E3-8F8B-1EFADE80BDF8}" type="presOf" srcId="{54F1DAD7-BBA1-4D7E-BE3B-116E740B4337}" destId="{249C8281-B59F-4B72-B720-77FC4A4E2CE1}" srcOrd="0" destOrd="0" presId="urn:microsoft.com/office/officeart/2005/8/layout/orgChart1"/>
    <dgm:cxn modelId="{EC7917DC-C1F9-4275-A8C1-AD2183FC5FDB}" srcId="{0D81B6AF-FB3B-41D1-A12F-A4F6304A466E}" destId="{411DDB06-81E1-43AF-9AB0-9F06126EA995}" srcOrd="1" destOrd="0" parTransId="{778AC28F-64ED-4B32-B5EF-C22C72608C3E}" sibTransId="{0F4C604E-BD19-410F-AE30-115FB0DA6D88}"/>
    <dgm:cxn modelId="{C975E53A-3D7A-45DC-A26C-1A43E248EA61}" type="presOf" srcId="{A34ED288-87B9-4B30-8DAA-00A203C71D30}" destId="{3B067474-A0D1-4D6E-BFDE-49902E39A6ED}" srcOrd="0" destOrd="0" presId="urn:microsoft.com/office/officeart/2005/8/layout/orgChart1"/>
    <dgm:cxn modelId="{067E37B3-AAD6-4929-AF1A-2DE9BAE71661}" type="presOf" srcId="{636D19A8-E5E8-4527-9DF0-BD75BFD0E892}" destId="{8147FC7F-B89D-4857-A6B8-C00197A429F2}" srcOrd="0" destOrd="0" presId="urn:microsoft.com/office/officeart/2005/8/layout/orgChart1"/>
    <dgm:cxn modelId="{60652AD0-92E4-4BFA-87B2-EB10C9034925}" type="presOf" srcId="{BC0C1B38-F70B-4190-9520-D822B39C47B2}" destId="{E8EC4F2F-6591-477E-84AF-DBA7E26695E9}" srcOrd="1" destOrd="0" presId="urn:microsoft.com/office/officeart/2005/8/layout/orgChart1"/>
    <dgm:cxn modelId="{3592CA15-27F3-4112-9C3B-B2DB186F5295}" type="presParOf" srcId="{7E728F96-B226-44A7-B1E8-EF4FF091374B}" destId="{4B1CF161-1762-49EB-90F2-D687275877D3}" srcOrd="0" destOrd="0" presId="urn:microsoft.com/office/officeart/2005/8/layout/orgChart1"/>
    <dgm:cxn modelId="{37CDC84E-9E0D-4396-B6D7-A54596498120}" type="presParOf" srcId="{4B1CF161-1762-49EB-90F2-D687275877D3}" destId="{1F513A4A-C569-440B-A3DC-F1302B075C60}" srcOrd="0" destOrd="0" presId="urn:microsoft.com/office/officeart/2005/8/layout/orgChart1"/>
    <dgm:cxn modelId="{4BFDA680-A9E9-4328-941F-CF174353BA69}" type="presParOf" srcId="{1F513A4A-C569-440B-A3DC-F1302B075C60}" destId="{E5E1E771-3451-4E8F-91B6-DDEB0DF5B723}" srcOrd="0" destOrd="0" presId="urn:microsoft.com/office/officeart/2005/8/layout/orgChart1"/>
    <dgm:cxn modelId="{0AA08EC6-85C1-4EBC-88AB-4E0F74FF2110}" type="presParOf" srcId="{1F513A4A-C569-440B-A3DC-F1302B075C60}" destId="{E8EC4F2F-6591-477E-84AF-DBA7E26695E9}" srcOrd="1" destOrd="0" presId="urn:microsoft.com/office/officeart/2005/8/layout/orgChart1"/>
    <dgm:cxn modelId="{9B62B8F0-F9C2-432A-BB84-7057FD4ED940}" type="presParOf" srcId="{4B1CF161-1762-49EB-90F2-D687275877D3}" destId="{59A6360D-5231-48B1-96BD-AFED142BE792}" srcOrd="1" destOrd="0" presId="urn:microsoft.com/office/officeart/2005/8/layout/orgChart1"/>
    <dgm:cxn modelId="{61E16EDF-5A0B-419E-8211-0C98DEEA8D4D}" type="presParOf" srcId="{59A6360D-5231-48B1-96BD-AFED142BE792}" destId="{58784B46-F648-4DBE-B234-D732A26B88E0}" srcOrd="0" destOrd="0" presId="urn:microsoft.com/office/officeart/2005/8/layout/orgChart1"/>
    <dgm:cxn modelId="{5A6E15C1-F871-46DD-9D0A-0D82329F9E8F}" type="presParOf" srcId="{59A6360D-5231-48B1-96BD-AFED142BE792}" destId="{DAF18EC1-C19E-4014-A3E5-A08800CD3133}" srcOrd="1" destOrd="0" presId="urn:microsoft.com/office/officeart/2005/8/layout/orgChart1"/>
    <dgm:cxn modelId="{95F0147C-8ECB-4888-86BD-1FD7D5E3AF4C}" type="presParOf" srcId="{DAF18EC1-C19E-4014-A3E5-A08800CD3133}" destId="{82C3AB9E-34CB-4FFA-9378-E7FABA8A405B}" srcOrd="0" destOrd="0" presId="urn:microsoft.com/office/officeart/2005/8/layout/orgChart1"/>
    <dgm:cxn modelId="{A717DF74-C4E4-4FDD-80F7-6EBD65066289}" type="presParOf" srcId="{82C3AB9E-34CB-4FFA-9378-E7FABA8A405B}" destId="{A9F5B64F-18A2-4583-9B7D-D3394DA10C12}" srcOrd="0" destOrd="0" presId="urn:microsoft.com/office/officeart/2005/8/layout/orgChart1"/>
    <dgm:cxn modelId="{38B48187-FC74-4E25-B5BA-05280AF344C5}" type="presParOf" srcId="{82C3AB9E-34CB-4FFA-9378-E7FABA8A405B}" destId="{F143803C-4185-42B3-B495-14B677877178}" srcOrd="1" destOrd="0" presId="urn:microsoft.com/office/officeart/2005/8/layout/orgChart1"/>
    <dgm:cxn modelId="{FDB5812F-68EF-42A5-9665-7BAA78C4339A}" type="presParOf" srcId="{DAF18EC1-C19E-4014-A3E5-A08800CD3133}" destId="{43CB744D-B4C4-49FF-87E5-98AE4C2ADF61}" srcOrd="1" destOrd="0" presId="urn:microsoft.com/office/officeart/2005/8/layout/orgChart1"/>
    <dgm:cxn modelId="{E2E46073-725F-4AB2-B826-69F4DC9B5582}" type="presParOf" srcId="{DAF18EC1-C19E-4014-A3E5-A08800CD3133}" destId="{81A7075B-E8A9-413A-90F2-F887BB9C3117}" srcOrd="2" destOrd="0" presId="urn:microsoft.com/office/officeart/2005/8/layout/orgChart1"/>
    <dgm:cxn modelId="{EA91ED62-F918-48B9-9F4F-557FFB37B148}" type="presParOf" srcId="{59A6360D-5231-48B1-96BD-AFED142BE792}" destId="{249C8281-B59F-4B72-B720-77FC4A4E2CE1}" srcOrd="2" destOrd="0" presId="urn:microsoft.com/office/officeart/2005/8/layout/orgChart1"/>
    <dgm:cxn modelId="{F5DDBFA0-02FB-4C2B-9963-C919EEB330ED}" type="presParOf" srcId="{59A6360D-5231-48B1-96BD-AFED142BE792}" destId="{073F7527-223B-41E9-8C9F-E55794DC2644}" srcOrd="3" destOrd="0" presId="urn:microsoft.com/office/officeart/2005/8/layout/orgChart1"/>
    <dgm:cxn modelId="{B38BCBDE-C743-4CA0-8414-E265507638DC}" type="presParOf" srcId="{073F7527-223B-41E9-8C9F-E55794DC2644}" destId="{E25258EB-B9F5-4B34-B05D-D155BB899C99}" srcOrd="0" destOrd="0" presId="urn:microsoft.com/office/officeart/2005/8/layout/orgChart1"/>
    <dgm:cxn modelId="{191F5F5B-3EBA-4622-87E3-C3E12679A6FF}" type="presParOf" srcId="{E25258EB-B9F5-4B34-B05D-D155BB899C99}" destId="{0F654714-517C-4D70-957E-E0866931F7A1}" srcOrd="0" destOrd="0" presId="urn:microsoft.com/office/officeart/2005/8/layout/orgChart1"/>
    <dgm:cxn modelId="{E8118D6A-3CF3-4FCB-B718-B6D52BB95BAF}" type="presParOf" srcId="{E25258EB-B9F5-4B34-B05D-D155BB899C99}" destId="{72CFA39C-ABBE-4C71-A2DD-98F5D4BA560F}" srcOrd="1" destOrd="0" presId="urn:microsoft.com/office/officeart/2005/8/layout/orgChart1"/>
    <dgm:cxn modelId="{E17303CF-2370-43D9-8974-F11B499AACF8}" type="presParOf" srcId="{073F7527-223B-41E9-8C9F-E55794DC2644}" destId="{8611F164-93AA-401C-92AB-51ADA2359AB7}" srcOrd="1" destOrd="0" presId="urn:microsoft.com/office/officeart/2005/8/layout/orgChart1"/>
    <dgm:cxn modelId="{C7F9995A-7A3A-4ACB-819A-B68874156B92}" type="presParOf" srcId="{073F7527-223B-41E9-8C9F-E55794DC2644}" destId="{FC4936C7-5F5C-41A7-9274-CD4C65579F89}" srcOrd="2" destOrd="0" presId="urn:microsoft.com/office/officeart/2005/8/layout/orgChart1"/>
    <dgm:cxn modelId="{DF15CFC3-EB7E-47C2-BC68-3099288ABD7A}" type="presParOf" srcId="{59A6360D-5231-48B1-96BD-AFED142BE792}" destId="{9C3964F2-5CB1-4577-9EEA-9D79605AEBE8}" srcOrd="4" destOrd="0" presId="urn:microsoft.com/office/officeart/2005/8/layout/orgChart1"/>
    <dgm:cxn modelId="{196BA47B-B093-488B-8B0C-26BFFED65190}" type="presParOf" srcId="{59A6360D-5231-48B1-96BD-AFED142BE792}" destId="{01E3DC68-35CB-4489-8E36-B70F5C4F3181}" srcOrd="5" destOrd="0" presId="urn:microsoft.com/office/officeart/2005/8/layout/orgChart1"/>
    <dgm:cxn modelId="{D5E3C4C6-2033-4A95-9C4D-AE96936E644C}" type="presParOf" srcId="{01E3DC68-35CB-4489-8E36-B70F5C4F3181}" destId="{D3792B62-B1F9-40C8-BE14-EEA2271A56AE}" srcOrd="0" destOrd="0" presId="urn:microsoft.com/office/officeart/2005/8/layout/orgChart1"/>
    <dgm:cxn modelId="{3954D3FE-0AEE-4C40-8D40-6EB4799D85C5}" type="presParOf" srcId="{D3792B62-B1F9-40C8-BE14-EEA2271A56AE}" destId="{6E759F37-3ACE-4AA0-A38C-23CAEE9EB222}" srcOrd="0" destOrd="0" presId="urn:microsoft.com/office/officeart/2005/8/layout/orgChart1"/>
    <dgm:cxn modelId="{FC6A79D6-C441-48EB-A378-50A6D7E7975D}" type="presParOf" srcId="{D3792B62-B1F9-40C8-BE14-EEA2271A56AE}" destId="{9CDE2DC2-4739-4F8B-894E-BF5644F9003E}" srcOrd="1" destOrd="0" presId="urn:microsoft.com/office/officeart/2005/8/layout/orgChart1"/>
    <dgm:cxn modelId="{E9A82F94-2769-4C11-A962-221DA66A273D}" type="presParOf" srcId="{01E3DC68-35CB-4489-8E36-B70F5C4F3181}" destId="{4AB98B65-F1FA-44F4-9682-AE4D83893A35}" srcOrd="1" destOrd="0" presId="urn:microsoft.com/office/officeart/2005/8/layout/orgChart1"/>
    <dgm:cxn modelId="{CF8C2B5E-4510-4997-851F-3AA07C06CF76}" type="presParOf" srcId="{4AB98B65-F1FA-44F4-9682-AE4D83893A35}" destId="{95B15DB1-A843-482F-A500-762E1B1497E5}" srcOrd="0" destOrd="0" presId="urn:microsoft.com/office/officeart/2005/8/layout/orgChart1"/>
    <dgm:cxn modelId="{F735C844-D588-458E-A461-B6719824238D}" type="presParOf" srcId="{4AB98B65-F1FA-44F4-9682-AE4D83893A35}" destId="{27992E41-39BF-40CA-B158-1641BDAE73D3}" srcOrd="1" destOrd="0" presId="urn:microsoft.com/office/officeart/2005/8/layout/orgChart1"/>
    <dgm:cxn modelId="{F6D971E1-699A-44D8-9E19-9BA47D9D72E9}" type="presParOf" srcId="{27992E41-39BF-40CA-B158-1641BDAE73D3}" destId="{0E5BCFA0-D3EF-41EF-87C9-DD436CB001FB}" srcOrd="0" destOrd="0" presId="urn:microsoft.com/office/officeart/2005/8/layout/orgChart1"/>
    <dgm:cxn modelId="{D9A0E29F-CF66-4CFB-9F0A-6AA57F0148F8}" type="presParOf" srcId="{0E5BCFA0-D3EF-41EF-87C9-DD436CB001FB}" destId="{3B067474-A0D1-4D6E-BFDE-49902E39A6ED}" srcOrd="0" destOrd="0" presId="urn:microsoft.com/office/officeart/2005/8/layout/orgChart1"/>
    <dgm:cxn modelId="{AA3647FE-E393-46EB-88AB-B084A7B24B0D}" type="presParOf" srcId="{0E5BCFA0-D3EF-41EF-87C9-DD436CB001FB}" destId="{729CE0E0-B924-4871-A677-884A52F9ACDD}" srcOrd="1" destOrd="0" presId="urn:microsoft.com/office/officeart/2005/8/layout/orgChart1"/>
    <dgm:cxn modelId="{36A7460B-1334-45A3-B526-3B16B4229A53}" type="presParOf" srcId="{27992E41-39BF-40CA-B158-1641BDAE73D3}" destId="{02812B3E-53F7-4A6E-9CCB-09481A2EAA27}" srcOrd="1" destOrd="0" presId="urn:microsoft.com/office/officeart/2005/8/layout/orgChart1"/>
    <dgm:cxn modelId="{582D33E1-ECA9-4EAB-B17B-E1F48CD59571}" type="presParOf" srcId="{27992E41-39BF-40CA-B158-1641BDAE73D3}" destId="{484A234F-807A-45F1-81BC-D3704A5C72B9}" srcOrd="2" destOrd="0" presId="urn:microsoft.com/office/officeart/2005/8/layout/orgChart1"/>
    <dgm:cxn modelId="{C5B07C72-1375-4360-A910-A7461D46115E}" type="presParOf" srcId="{4AB98B65-F1FA-44F4-9682-AE4D83893A35}" destId="{175F822D-3ECE-4C0E-B4A4-C4C22CC2EC56}" srcOrd="2" destOrd="0" presId="urn:microsoft.com/office/officeart/2005/8/layout/orgChart1"/>
    <dgm:cxn modelId="{B84F1048-505D-48AE-9584-B7C9598B4688}" type="presParOf" srcId="{4AB98B65-F1FA-44F4-9682-AE4D83893A35}" destId="{D0DDD197-DD03-4472-A301-1771A71AEDBA}" srcOrd="3" destOrd="0" presId="urn:microsoft.com/office/officeart/2005/8/layout/orgChart1"/>
    <dgm:cxn modelId="{60ABB0BA-622F-4F27-A0FC-20F4650CCC6E}" type="presParOf" srcId="{D0DDD197-DD03-4472-A301-1771A71AEDBA}" destId="{0C2E262A-C2DA-4A28-8BFA-229FC07D9F15}" srcOrd="0" destOrd="0" presId="urn:microsoft.com/office/officeart/2005/8/layout/orgChart1"/>
    <dgm:cxn modelId="{F219DB18-AED2-4376-A4E5-B9114942BB2C}" type="presParOf" srcId="{0C2E262A-C2DA-4A28-8BFA-229FC07D9F15}" destId="{7079A9EC-F278-499A-B607-AA8371C5F91B}" srcOrd="0" destOrd="0" presId="urn:microsoft.com/office/officeart/2005/8/layout/orgChart1"/>
    <dgm:cxn modelId="{8B8550D8-F158-48CC-AC69-642C569E549A}" type="presParOf" srcId="{0C2E262A-C2DA-4A28-8BFA-229FC07D9F15}" destId="{C46820BB-CDFC-49F7-B043-8DE12CDAF544}" srcOrd="1" destOrd="0" presId="urn:microsoft.com/office/officeart/2005/8/layout/orgChart1"/>
    <dgm:cxn modelId="{B0E8CD03-0651-4970-A337-C6A1545DAC9E}" type="presParOf" srcId="{D0DDD197-DD03-4472-A301-1771A71AEDBA}" destId="{B9574D6B-2494-48E2-8AF7-2500E9AC161B}" srcOrd="1" destOrd="0" presId="urn:microsoft.com/office/officeart/2005/8/layout/orgChart1"/>
    <dgm:cxn modelId="{9CA30763-9A80-4FF8-B346-71D28622C346}" type="presParOf" srcId="{D0DDD197-DD03-4472-A301-1771A71AEDBA}" destId="{82A65A21-2F60-44DD-BCDD-36B30E38F443}" srcOrd="2" destOrd="0" presId="urn:microsoft.com/office/officeart/2005/8/layout/orgChart1"/>
    <dgm:cxn modelId="{9F6DDC52-1CFB-45DB-9E9B-388BC296F8FC}" type="presParOf" srcId="{01E3DC68-35CB-4489-8E36-B70F5C4F3181}" destId="{0D762BAA-B4F6-4879-B86B-A93298BA5736}" srcOrd="2" destOrd="0" presId="urn:microsoft.com/office/officeart/2005/8/layout/orgChart1"/>
    <dgm:cxn modelId="{DB89116E-EEAF-40C3-AF47-FEB6A067CE06}" type="presParOf" srcId="{59A6360D-5231-48B1-96BD-AFED142BE792}" destId="{07BE1598-8AEA-4677-AE3C-82ABCC99B5B7}" srcOrd="6" destOrd="0" presId="urn:microsoft.com/office/officeart/2005/8/layout/orgChart1"/>
    <dgm:cxn modelId="{71823939-9332-4603-BBF9-C6C47D329F7F}" type="presParOf" srcId="{59A6360D-5231-48B1-96BD-AFED142BE792}" destId="{0BBCA42F-0E04-48C5-B059-D50471D32B69}" srcOrd="7" destOrd="0" presId="urn:microsoft.com/office/officeart/2005/8/layout/orgChart1"/>
    <dgm:cxn modelId="{89497DB9-E764-4166-B686-5FCEC5DFA54A}" type="presParOf" srcId="{0BBCA42F-0E04-48C5-B059-D50471D32B69}" destId="{0F914BE1-9003-4812-B755-714440F70930}" srcOrd="0" destOrd="0" presId="urn:microsoft.com/office/officeart/2005/8/layout/orgChart1"/>
    <dgm:cxn modelId="{D34DD56A-5CAD-4F89-B7DC-6219A106DA6A}" type="presParOf" srcId="{0F914BE1-9003-4812-B755-714440F70930}" destId="{66EA276E-BDBE-4C67-B755-85A2E69086F2}" srcOrd="0" destOrd="0" presId="urn:microsoft.com/office/officeart/2005/8/layout/orgChart1"/>
    <dgm:cxn modelId="{15F84CD5-736B-4B42-A289-0C59E09B21FB}" type="presParOf" srcId="{0F914BE1-9003-4812-B755-714440F70930}" destId="{748269D7-E166-4925-80EC-E056B09BE2B9}" srcOrd="1" destOrd="0" presId="urn:microsoft.com/office/officeart/2005/8/layout/orgChart1"/>
    <dgm:cxn modelId="{630ED38B-4717-47C5-944F-3F149E76DAF5}" type="presParOf" srcId="{0BBCA42F-0E04-48C5-B059-D50471D32B69}" destId="{69E3C8B4-9C17-4F7E-BDE2-40EDAA22E218}" srcOrd="1" destOrd="0" presId="urn:microsoft.com/office/officeart/2005/8/layout/orgChart1"/>
    <dgm:cxn modelId="{E7F49F24-DFDD-46A7-8A8C-CA575D48F5CA}" type="presParOf" srcId="{69E3C8B4-9C17-4F7E-BDE2-40EDAA22E218}" destId="{5EB43EB3-2833-49D0-BFDC-F354490D1FF6}" srcOrd="0" destOrd="0" presId="urn:microsoft.com/office/officeart/2005/8/layout/orgChart1"/>
    <dgm:cxn modelId="{F2115554-3B0D-4B90-9450-5E6C6CA0CF1F}" type="presParOf" srcId="{69E3C8B4-9C17-4F7E-BDE2-40EDAA22E218}" destId="{9C44C15C-E2FB-4489-B8A1-E4FC0D180FCE}" srcOrd="1" destOrd="0" presId="urn:microsoft.com/office/officeart/2005/8/layout/orgChart1"/>
    <dgm:cxn modelId="{52A19590-DCA1-419F-B0A7-578718049C69}" type="presParOf" srcId="{9C44C15C-E2FB-4489-B8A1-E4FC0D180FCE}" destId="{466D41F5-4AB9-4E36-941A-41E1EE65BDD8}" srcOrd="0" destOrd="0" presId="urn:microsoft.com/office/officeart/2005/8/layout/orgChart1"/>
    <dgm:cxn modelId="{2907A45B-AB41-4120-B77D-62DFBC566042}" type="presParOf" srcId="{466D41F5-4AB9-4E36-941A-41E1EE65BDD8}" destId="{8147FC7F-B89D-4857-A6B8-C00197A429F2}" srcOrd="0" destOrd="0" presId="urn:microsoft.com/office/officeart/2005/8/layout/orgChart1"/>
    <dgm:cxn modelId="{AE2E95F0-E920-48BD-A69A-B9D6680FC1CA}" type="presParOf" srcId="{466D41F5-4AB9-4E36-941A-41E1EE65BDD8}" destId="{DA1D7815-EEEF-48A2-A7F2-6C7466E92D05}" srcOrd="1" destOrd="0" presId="urn:microsoft.com/office/officeart/2005/8/layout/orgChart1"/>
    <dgm:cxn modelId="{092CC55E-39D3-4C69-9D6B-9230AED2A2EA}" type="presParOf" srcId="{9C44C15C-E2FB-4489-B8A1-E4FC0D180FCE}" destId="{57ABC9C8-366C-492B-A68F-C14A9A7AA6AE}" srcOrd="1" destOrd="0" presId="urn:microsoft.com/office/officeart/2005/8/layout/orgChart1"/>
    <dgm:cxn modelId="{03813C26-64CF-4310-8333-2723A822D117}" type="presParOf" srcId="{9C44C15C-E2FB-4489-B8A1-E4FC0D180FCE}" destId="{029CD6E5-2B7F-43CB-97F4-982681A38008}" srcOrd="2" destOrd="0" presId="urn:microsoft.com/office/officeart/2005/8/layout/orgChart1"/>
    <dgm:cxn modelId="{22EB0A23-8146-48A2-AD25-9AD4207F4702}" type="presParOf" srcId="{69E3C8B4-9C17-4F7E-BDE2-40EDAA22E218}" destId="{D078050A-D364-4D71-872D-5BA29E9394B0}" srcOrd="2" destOrd="0" presId="urn:microsoft.com/office/officeart/2005/8/layout/orgChart1"/>
    <dgm:cxn modelId="{3349216C-BCA6-4C8B-8A18-4D307ECDE31E}" type="presParOf" srcId="{69E3C8B4-9C17-4F7E-BDE2-40EDAA22E218}" destId="{49DC277C-9C02-4084-BDDC-93D14D9A5F9C}" srcOrd="3" destOrd="0" presId="urn:microsoft.com/office/officeart/2005/8/layout/orgChart1"/>
    <dgm:cxn modelId="{53498108-2B74-4D27-8655-361FBFE26A3E}" type="presParOf" srcId="{49DC277C-9C02-4084-BDDC-93D14D9A5F9C}" destId="{41E7E4EF-A61F-4A83-9B5C-306D319755AC}" srcOrd="0" destOrd="0" presId="urn:microsoft.com/office/officeart/2005/8/layout/orgChart1"/>
    <dgm:cxn modelId="{1E46C741-673B-4F62-8B24-13B1139C50F5}" type="presParOf" srcId="{41E7E4EF-A61F-4A83-9B5C-306D319755AC}" destId="{C1391C25-FEA7-4C0A-9271-D26D5E479495}" srcOrd="0" destOrd="0" presId="urn:microsoft.com/office/officeart/2005/8/layout/orgChart1"/>
    <dgm:cxn modelId="{7C29CF1B-8FCA-4627-9975-568BA7660902}" type="presParOf" srcId="{41E7E4EF-A61F-4A83-9B5C-306D319755AC}" destId="{4ABBE13C-C1D2-489C-831B-9F66E0A664B1}" srcOrd="1" destOrd="0" presId="urn:microsoft.com/office/officeart/2005/8/layout/orgChart1"/>
    <dgm:cxn modelId="{DD21FFCA-13E0-4D92-B7FC-C3748B6C4DE3}" type="presParOf" srcId="{49DC277C-9C02-4084-BDDC-93D14D9A5F9C}" destId="{7DB3B853-EBAB-4BFC-A735-01C72A328EA1}" srcOrd="1" destOrd="0" presId="urn:microsoft.com/office/officeart/2005/8/layout/orgChart1"/>
    <dgm:cxn modelId="{F640C380-F154-4D8F-8A2C-8DFC397B045F}" type="presParOf" srcId="{49DC277C-9C02-4084-BDDC-93D14D9A5F9C}" destId="{6D498A33-EA42-412E-9546-8BE1E0BE0CB9}" srcOrd="2" destOrd="0" presId="urn:microsoft.com/office/officeart/2005/8/layout/orgChart1"/>
    <dgm:cxn modelId="{B21C4183-C441-442B-B959-1FC673FC856A}" type="presParOf" srcId="{0BBCA42F-0E04-48C5-B059-D50471D32B69}" destId="{154CF103-7394-462C-AB60-0F779CFD3379}" srcOrd="2" destOrd="0" presId="urn:microsoft.com/office/officeart/2005/8/layout/orgChart1"/>
    <dgm:cxn modelId="{66603BE8-79B4-4D12-975B-B70A43B883E9}" type="presParOf" srcId="{4B1CF161-1762-49EB-90F2-D687275877D3}" destId="{9E0C73A8-F986-4C2D-901E-D5BF013EED3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22F31-30EC-4CB5-B86D-9F974F7A46B1}">
      <dsp:nvSpPr>
        <dsp:cNvPr id="0" name=""/>
        <dsp:cNvSpPr/>
      </dsp:nvSpPr>
      <dsp:spPr>
        <a:xfrm>
          <a:off x="0" y="24279"/>
          <a:ext cx="10753725" cy="484379"/>
        </a:xfrm>
        <a:prstGeom prst="roundRect">
          <a:avLst/>
        </a:prstGeom>
        <a:solidFill>
          <a:srgbClr val="006BA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Asse 8. </a:t>
          </a:r>
        </a:p>
      </dsp:txBody>
      <dsp:txXfrm>
        <a:off x="23645" y="47924"/>
        <a:ext cx="10706435" cy="437089"/>
      </dsp:txXfrm>
    </dsp:sp>
    <dsp:sp modelId="{42C5666F-26E2-4761-AFDD-A6884B9A9B0A}">
      <dsp:nvSpPr>
        <dsp:cNvPr id="0" name=""/>
        <dsp:cNvSpPr/>
      </dsp:nvSpPr>
      <dsp:spPr>
        <a:xfrm>
          <a:off x="0" y="508659"/>
          <a:ext cx="10753725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31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/>
            <a:t>Inclusione e salute</a:t>
          </a:r>
        </a:p>
      </dsp:txBody>
      <dsp:txXfrm>
        <a:off x="0" y="508659"/>
        <a:ext cx="10753725" cy="298080"/>
      </dsp:txXfrm>
    </dsp:sp>
    <dsp:sp modelId="{FE0C61FB-5584-43E6-AA00-253A32B56D56}">
      <dsp:nvSpPr>
        <dsp:cNvPr id="0" name=""/>
        <dsp:cNvSpPr/>
      </dsp:nvSpPr>
      <dsp:spPr>
        <a:xfrm>
          <a:off x="0" y="806739"/>
          <a:ext cx="10753725" cy="484379"/>
        </a:xfrm>
        <a:prstGeom prst="roundRect">
          <a:avLst/>
        </a:prstGeom>
        <a:solidFill>
          <a:srgbClr val="006BA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Obiettivo specifico</a:t>
          </a:r>
        </a:p>
      </dsp:txBody>
      <dsp:txXfrm>
        <a:off x="23645" y="830384"/>
        <a:ext cx="10706435" cy="437089"/>
      </dsp:txXfrm>
    </dsp:sp>
    <dsp:sp modelId="{229F668E-596B-4036-97D6-99B60840D1CC}">
      <dsp:nvSpPr>
        <dsp:cNvPr id="0" name=""/>
        <dsp:cNvSpPr/>
      </dsp:nvSpPr>
      <dsp:spPr>
        <a:xfrm>
          <a:off x="0" y="1291119"/>
          <a:ext cx="10753725" cy="1304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31" tIns="22860" rIns="128016" bIns="2286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/>
            <a:t>ESO4.11. </a:t>
          </a:r>
          <a:r>
            <a:rPr lang="it-IT" sz="1800" i="1" kern="1200" dirty="0"/>
            <a:t>Migliorare l'accesso paritario e tempestivo a servizi di qualità, sostenibili e a prezzi accessibili, compresi i servizi che promuovono l'accesso agli alloggi e all'assistenza incentrata sulla persona, anche in ambito sanitario; modernizzare i sistemi di protezione sociale, anche promuovendone l'accesso e prestando particolare attenzione ai minori e ai gruppi svantaggiati; migliorare l'accessibilità l'efficacia e la resilienza dei sistemi sanitari e dei servizi di assistenza di lunga durata, anche per le persone con disabilità (FSE+)</a:t>
          </a:r>
          <a:endParaRPr lang="it-IT" sz="1800" kern="1200" dirty="0"/>
        </a:p>
      </dsp:txBody>
      <dsp:txXfrm>
        <a:off x="0" y="1291119"/>
        <a:ext cx="10753725" cy="1304100"/>
      </dsp:txXfrm>
    </dsp:sp>
    <dsp:sp modelId="{2FE37243-31FE-4AC1-B1CF-3D14DC93AA5B}">
      <dsp:nvSpPr>
        <dsp:cNvPr id="0" name=""/>
        <dsp:cNvSpPr/>
      </dsp:nvSpPr>
      <dsp:spPr>
        <a:xfrm>
          <a:off x="0" y="2595219"/>
          <a:ext cx="10753725" cy="484379"/>
        </a:xfrm>
        <a:prstGeom prst="roundRect">
          <a:avLst/>
        </a:prstGeom>
        <a:solidFill>
          <a:srgbClr val="006BA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/>
            <a:t>Azione</a:t>
          </a:r>
        </a:p>
      </dsp:txBody>
      <dsp:txXfrm>
        <a:off x="23645" y="2618864"/>
        <a:ext cx="10706435" cy="437089"/>
      </dsp:txXfrm>
    </dsp:sp>
    <dsp:sp modelId="{4A380039-4700-4FDF-8A61-BDE8C45675DE}">
      <dsp:nvSpPr>
        <dsp:cNvPr id="0" name=""/>
        <dsp:cNvSpPr/>
      </dsp:nvSpPr>
      <dsp:spPr>
        <a:xfrm>
          <a:off x="0" y="3079600"/>
          <a:ext cx="10753725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431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/>
            <a:t>4.11.3 - </a:t>
          </a:r>
          <a:r>
            <a:rPr lang="it-IT" sz="1800" i="1" kern="1200" dirty="0"/>
            <a:t>16 Assistenza sanitaria - c) Qualità</a:t>
          </a:r>
          <a:endParaRPr lang="it-IT" sz="1800" kern="1200" dirty="0"/>
        </a:p>
      </dsp:txBody>
      <dsp:txXfrm>
        <a:off x="0" y="3079600"/>
        <a:ext cx="10753725" cy="298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8050A-D364-4D71-872D-5BA29E9394B0}">
      <dsp:nvSpPr>
        <dsp:cNvPr id="0" name=""/>
        <dsp:cNvSpPr/>
      </dsp:nvSpPr>
      <dsp:spPr>
        <a:xfrm>
          <a:off x="8852065" y="2225238"/>
          <a:ext cx="173969" cy="76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2152"/>
              </a:lnTo>
              <a:lnTo>
                <a:pt x="173969" y="762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3EB3-2833-49D0-BFDC-F354490D1FF6}">
      <dsp:nvSpPr>
        <dsp:cNvPr id="0" name=""/>
        <dsp:cNvSpPr/>
      </dsp:nvSpPr>
      <dsp:spPr>
        <a:xfrm>
          <a:off x="8678096" y="2225238"/>
          <a:ext cx="173969" cy="762152"/>
        </a:xfrm>
        <a:custGeom>
          <a:avLst/>
          <a:gdLst/>
          <a:ahLst/>
          <a:cxnLst/>
          <a:rect l="0" t="0" r="0" b="0"/>
          <a:pathLst>
            <a:path>
              <a:moveTo>
                <a:pt x="173969" y="0"/>
              </a:moveTo>
              <a:lnTo>
                <a:pt x="173969" y="762152"/>
              </a:lnTo>
              <a:lnTo>
                <a:pt x="0" y="762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BE1598-8AEA-4677-AE3C-82ABCC99B5B7}">
      <dsp:nvSpPr>
        <dsp:cNvPr id="0" name=""/>
        <dsp:cNvSpPr/>
      </dsp:nvSpPr>
      <dsp:spPr>
        <a:xfrm>
          <a:off x="4842480" y="870172"/>
          <a:ext cx="4009585" cy="526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669"/>
              </a:lnTo>
              <a:lnTo>
                <a:pt x="4009585" y="352669"/>
              </a:lnTo>
              <a:lnTo>
                <a:pt x="4009585" y="5266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5F822D-3ECE-4C0E-B4A4-C4C22CC2EC56}">
      <dsp:nvSpPr>
        <dsp:cNvPr id="0" name=""/>
        <dsp:cNvSpPr/>
      </dsp:nvSpPr>
      <dsp:spPr>
        <a:xfrm>
          <a:off x="4842480" y="2225238"/>
          <a:ext cx="173969" cy="76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2152"/>
              </a:lnTo>
              <a:lnTo>
                <a:pt x="173969" y="762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B15DB1-A843-482F-A500-762E1B1497E5}">
      <dsp:nvSpPr>
        <dsp:cNvPr id="0" name=""/>
        <dsp:cNvSpPr/>
      </dsp:nvSpPr>
      <dsp:spPr>
        <a:xfrm>
          <a:off x="4668510" y="2225238"/>
          <a:ext cx="173969" cy="762152"/>
        </a:xfrm>
        <a:custGeom>
          <a:avLst/>
          <a:gdLst/>
          <a:ahLst/>
          <a:cxnLst/>
          <a:rect l="0" t="0" r="0" b="0"/>
          <a:pathLst>
            <a:path>
              <a:moveTo>
                <a:pt x="173969" y="0"/>
              </a:moveTo>
              <a:lnTo>
                <a:pt x="173969" y="762152"/>
              </a:lnTo>
              <a:lnTo>
                <a:pt x="0" y="762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964F2-5CB1-4577-9EEA-9D79605AEBE8}">
      <dsp:nvSpPr>
        <dsp:cNvPr id="0" name=""/>
        <dsp:cNvSpPr/>
      </dsp:nvSpPr>
      <dsp:spPr>
        <a:xfrm>
          <a:off x="4796760" y="870172"/>
          <a:ext cx="91440" cy="5266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66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C8281-B59F-4B72-B720-77FC4A4E2CE1}">
      <dsp:nvSpPr>
        <dsp:cNvPr id="0" name=""/>
        <dsp:cNvSpPr/>
      </dsp:nvSpPr>
      <dsp:spPr>
        <a:xfrm>
          <a:off x="2837687" y="870172"/>
          <a:ext cx="2004792" cy="526639"/>
        </a:xfrm>
        <a:custGeom>
          <a:avLst/>
          <a:gdLst/>
          <a:ahLst/>
          <a:cxnLst/>
          <a:rect l="0" t="0" r="0" b="0"/>
          <a:pathLst>
            <a:path>
              <a:moveTo>
                <a:pt x="2004792" y="0"/>
              </a:moveTo>
              <a:lnTo>
                <a:pt x="2004792" y="352669"/>
              </a:lnTo>
              <a:lnTo>
                <a:pt x="0" y="352669"/>
              </a:lnTo>
              <a:lnTo>
                <a:pt x="0" y="5266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84B46-F648-4DBE-B234-D732A26B88E0}">
      <dsp:nvSpPr>
        <dsp:cNvPr id="0" name=""/>
        <dsp:cNvSpPr/>
      </dsp:nvSpPr>
      <dsp:spPr>
        <a:xfrm>
          <a:off x="832895" y="870172"/>
          <a:ext cx="4009585" cy="526639"/>
        </a:xfrm>
        <a:custGeom>
          <a:avLst/>
          <a:gdLst/>
          <a:ahLst/>
          <a:cxnLst/>
          <a:rect l="0" t="0" r="0" b="0"/>
          <a:pathLst>
            <a:path>
              <a:moveTo>
                <a:pt x="4009585" y="0"/>
              </a:moveTo>
              <a:lnTo>
                <a:pt x="4009585" y="352669"/>
              </a:lnTo>
              <a:lnTo>
                <a:pt x="0" y="352669"/>
              </a:lnTo>
              <a:lnTo>
                <a:pt x="0" y="5266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E1E771-3451-4E8F-91B6-DDEB0DF5B723}">
      <dsp:nvSpPr>
        <dsp:cNvPr id="0" name=""/>
        <dsp:cNvSpPr/>
      </dsp:nvSpPr>
      <dsp:spPr>
        <a:xfrm>
          <a:off x="4014053" y="41746"/>
          <a:ext cx="1656853" cy="828426"/>
        </a:xfrm>
        <a:prstGeom prst="rect">
          <a:avLst/>
        </a:prstGeom>
        <a:solidFill>
          <a:srgbClr val="006BAB"/>
        </a:solidFill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0" kern="1200" dirty="0"/>
            <a:t>Formazione in ambito sanitario</a:t>
          </a:r>
        </a:p>
      </dsp:txBody>
      <dsp:txXfrm>
        <a:off x="4014053" y="41746"/>
        <a:ext cx="1656853" cy="828426"/>
      </dsp:txXfrm>
    </dsp:sp>
    <dsp:sp modelId="{A9F5B64F-18A2-4583-9B7D-D3394DA10C12}">
      <dsp:nvSpPr>
        <dsp:cNvPr id="0" name=""/>
        <dsp:cNvSpPr/>
      </dsp:nvSpPr>
      <dsp:spPr>
        <a:xfrm>
          <a:off x="4468" y="1396811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La prevenzione e la promozione della salute nelle varie fasi della vita</a:t>
          </a:r>
        </a:p>
      </dsp:txBody>
      <dsp:txXfrm>
        <a:off x="4468" y="1396811"/>
        <a:ext cx="1656853" cy="828426"/>
      </dsp:txXfrm>
    </dsp:sp>
    <dsp:sp modelId="{0F654714-517C-4D70-957E-E0866931F7A1}">
      <dsp:nvSpPr>
        <dsp:cNvPr id="0" name=""/>
        <dsp:cNvSpPr/>
      </dsp:nvSpPr>
      <dsp:spPr>
        <a:xfrm>
          <a:off x="2009260" y="1396811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Tutor in Medicina Generale</a:t>
          </a:r>
        </a:p>
      </dsp:txBody>
      <dsp:txXfrm>
        <a:off x="2009260" y="1396811"/>
        <a:ext cx="1656853" cy="828426"/>
      </dsp:txXfrm>
    </dsp:sp>
    <dsp:sp modelId="{6E759F37-3ACE-4AA0-A38C-23CAEE9EB222}">
      <dsp:nvSpPr>
        <dsp:cNvPr id="0" name=""/>
        <dsp:cNvSpPr/>
      </dsp:nvSpPr>
      <dsp:spPr>
        <a:xfrm>
          <a:off x="4014053" y="1396811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Valutatori</a:t>
          </a:r>
        </a:p>
      </dsp:txBody>
      <dsp:txXfrm>
        <a:off x="4014053" y="1396811"/>
        <a:ext cx="1656853" cy="828426"/>
      </dsp:txXfrm>
    </dsp:sp>
    <dsp:sp modelId="{3B067474-A0D1-4D6E-BFDE-49902E39A6ED}">
      <dsp:nvSpPr>
        <dsp:cNvPr id="0" name=""/>
        <dsp:cNvSpPr/>
      </dsp:nvSpPr>
      <dsp:spPr>
        <a:xfrm>
          <a:off x="3011657" y="2573177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Nuovi valutatori</a:t>
          </a:r>
        </a:p>
      </dsp:txBody>
      <dsp:txXfrm>
        <a:off x="3011657" y="2573177"/>
        <a:ext cx="1656853" cy="828426"/>
      </dsp:txXfrm>
    </dsp:sp>
    <dsp:sp modelId="{7079A9EC-F278-499A-B607-AA8371C5F91B}">
      <dsp:nvSpPr>
        <dsp:cNvPr id="0" name=""/>
        <dsp:cNvSpPr/>
      </dsp:nvSpPr>
      <dsp:spPr>
        <a:xfrm>
          <a:off x="5016449" y="2573177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Aggiornamento valutatori</a:t>
          </a:r>
        </a:p>
      </dsp:txBody>
      <dsp:txXfrm>
        <a:off x="5016449" y="2573177"/>
        <a:ext cx="1656853" cy="828426"/>
      </dsp:txXfrm>
    </dsp:sp>
    <dsp:sp modelId="{66EA276E-BDBE-4C67-B755-85A2E69086F2}">
      <dsp:nvSpPr>
        <dsp:cNvPr id="0" name=""/>
        <dsp:cNvSpPr/>
      </dsp:nvSpPr>
      <dsp:spPr>
        <a:xfrm>
          <a:off x="8023638" y="1396811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Supporto alla sanità digitale</a:t>
          </a:r>
        </a:p>
      </dsp:txBody>
      <dsp:txXfrm>
        <a:off x="8023638" y="1396811"/>
        <a:ext cx="1656853" cy="828426"/>
      </dsp:txXfrm>
    </dsp:sp>
    <dsp:sp modelId="{8147FC7F-B89D-4857-A6B8-C00197A429F2}">
      <dsp:nvSpPr>
        <dsp:cNvPr id="0" name=""/>
        <dsp:cNvSpPr/>
      </dsp:nvSpPr>
      <dsp:spPr>
        <a:xfrm>
          <a:off x="7021242" y="2573177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Competenze digitali per la PA</a:t>
          </a:r>
        </a:p>
      </dsp:txBody>
      <dsp:txXfrm>
        <a:off x="7021242" y="2573177"/>
        <a:ext cx="1656853" cy="828426"/>
      </dsp:txXfrm>
    </dsp:sp>
    <dsp:sp modelId="{C1391C25-FEA7-4C0A-9271-D26D5E479495}">
      <dsp:nvSpPr>
        <dsp:cNvPr id="0" name=""/>
        <dsp:cNvSpPr/>
      </dsp:nvSpPr>
      <dsp:spPr>
        <a:xfrm>
          <a:off x="9026035" y="2573177"/>
          <a:ext cx="1656853" cy="828426"/>
        </a:xfrm>
        <a:prstGeom prst="rect">
          <a:avLst/>
        </a:prstGeom>
        <a:noFill/>
        <a:ln w="12700" cap="flat" cmpd="sng" algn="ctr">
          <a:solidFill>
            <a:srgbClr val="006BA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0" kern="1200" dirty="0">
              <a:solidFill>
                <a:srgbClr val="006BAB"/>
              </a:solidFill>
            </a:rPr>
            <a:t>Sanità digitale </a:t>
          </a:r>
        </a:p>
      </dsp:txBody>
      <dsp:txXfrm>
        <a:off x="9026035" y="2573177"/>
        <a:ext cx="1656853" cy="828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4EF53-3734-4DDB-9844-D22FDEB8768E}" type="datetimeFigureOut">
              <a:rPr lang="it-IT" smtClean="0"/>
              <a:t>13/09/2024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600DE-46E1-4EEA-A89B-A536E2D6CC8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36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600DE-46E1-4EEA-A89B-A536E2D6CC80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4939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600DE-46E1-4EEA-A89B-A536E2D6CC80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9409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1623FA-A1AB-62A5-3EF5-54935E119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0DA71A6-B907-5343-BCAA-296C43E35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46829E-2806-1DD0-000D-B96D87CD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F59E-1F99-44CB-9A6D-D1CF797670D7}" type="datetimeFigureOut">
              <a:rPr lang="it-IT" smtClean="0"/>
              <a:t>13/09/2024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D5740B-A941-7921-C87D-CDF3B6FF0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D32122-3961-A7CD-C38A-14DFB13A7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1B4D-DB31-4E4F-9CB9-C4DC6EEB894A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81F8886D-1213-17B5-CFF6-E2ED41E2D0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92"/>
            <a:ext cx="12192000" cy="685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4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10FD3A-7702-CB5A-2AF1-094377C88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617" y="1482436"/>
            <a:ext cx="10774765" cy="665019"/>
          </a:xfrm>
        </p:spPr>
        <p:txBody>
          <a:bodyPr>
            <a:noAutofit/>
          </a:bodyPr>
          <a:lstStyle>
            <a:lvl1pPr algn="l">
              <a:defRPr sz="4000" b="1">
                <a:solidFill>
                  <a:srgbClr val="006BA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8DD25C-08CD-0FEE-C97F-12A5D0C8D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2982"/>
            <a:ext cx="10754032" cy="3795218"/>
          </a:xfrm>
        </p:spPr>
        <p:txBody>
          <a:bodyPr/>
          <a:lstStyle>
            <a:lvl1pPr marL="0" indent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813CDA02-9BE8-D1EB-399C-7E05570D1DA2}"/>
              </a:ext>
            </a:extLst>
          </p:cNvPr>
          <p:cNvSpPr/>
          <p:nvPr userDrawn="1"/>
        </p:nvSpPr>
        <p:spPr>
          <a:xfrm>
            <a:off x="10175610" y="6299747"/>
            <a:ext cx="141577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it-IT" sz="1100" dirty="0">
                <a:solidFill>
                  <a:srgbClr val="006BAB"/>
                </a:solidFill>
              </a:rPr>
              <a:t>Potenza | </a:t>
            </a:r>
            <a:r>
              <a:rPr lang="it-IT" sz="1100" dirty="0" smtClean="0">
                <a:solidFill>
                  <a:srgbClr val="006BAB"/>
                </a:solidFill>
              </a:rPr>
              <a:t>05 09 2024</a:t>
            </a:r>
            <a:endParaRPr lang="it-IT" sz="1100" dirty="0">
              <a:solidFill>
                <a:srgbClr val="006BAB"/>
              </a:solidFill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559235A0-80BA-4ABD-B333-30CDE29D2FE2}"/>
              </a:ext>
            </a:extLst>
          </p:cNvPr>
          <p:cNvSpPr/>
          <p:nvPr userDrawn="1"/>
        </p:nvSpPr>
        <p:spPr>
          <a:xfrm>
            <a:off x="426767" y="6178200"/>
            <a:ext cx="38985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fld id="{4C291942-7A2A-5E43-A47F-EF6A1930ABB8}" type="slidenum">
              <a:rPr lang="it-IT" sz="1200" smtClean="0">
                <a:solidFill>
                  <a:schemeClr val="bg1"/>
                </a:solidFill>
              </a:rPr>
              <a:t>‹N›</a:t>
            </a:fld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3E82130-B8AE-F3C7-AF69-316E6182BEFD}"/>
              </a:ext>
            </a:extLst>
          </p:cNvPr>
          <p:cNvSpPr/>
          <p:nvPr userDrawn="1"/>
        </p:nvSpPr>
        <p:spPr>
          <a:xfrm>
            <a:off x="1348508" y="6408029"/>
            <a:ext cx="572815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it-IT" sz="1100" dirty="0">
                <a:solidFill>
                  <a:srgbClr val="006BAB"/>
                </a:solidFill>
              </a:rPr>
              <a:t>Angelo Raffaele RINALDI, Piano di qualificazione delle competenze del personale sanitario</a:t>
            </a:r>
          </a:p>
        </p:txBody>
      </p:sp>
    </p:spTree>
    <p:extLst>
      <p:ext uri="{BB962C8B-B14F-4D97-AF65-F5344CB8AC3E}">
        <p14:creationId xmlns:p14="http://schemas.microsoft.com/office/powerpoint/2010/main" val="247023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4F0E460-2008-0FD9-96E7-1914F6B73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E6E103-AFD8-F552-670F-1CBC88140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DCFFBE-8591-7A29-D290-B90202CB1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CF59E-1F99-44CB-9A6D-D1CF797670D7}" type="datetimeFigureOut">
              <a:rPr lang="it-IT" smtClean="0"/>
              <a:t>13/09/2024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5F554C-B3BA-76D6-A0AB-D3F57411A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0E46DF-43A7-0162-6A2C-4AE9AFEE25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C1B4D-DB31-4E4F-9CB9-C4DC6EEB894A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0DEA0B56-17BC-FD7E-7816-933217A9F6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6415"/>
          </a:xfrm>
          <a:prstGeom prst="rect">
            <a:avLst/>
          </a:prstGeom>
          <a:solidFill>
            <a:srgbClr val="006BAB"/>
          </a:solidFill>
        </p:spPr>
      </p:pic>
    </p:spTree>
    <p:extLst>
      <p:ext uri="{BB962C8B-B14F-4D97-AF65-F5344CB8AC3E}">
        <p14:creationId xmlns:p14="http://schemas.microsoft.com/office/powerpoint/2010/main" val="185294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68A49BE-097E-8A60-A496-22F048417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2937" y="6121498"/>
            <a:ext cx="5138057" cy="455836"/>
          </a:xfrm>
        </p:spPr>
        <p:txBody>
          <a:bodyPr>
            <a:normAutofit/>
          </a:bodyPr>
          <a:lstStyle/>
          <a:p>
            <a:pPr algn="r"/>
            <a:r>
              <a:rPr lang="it-IT" sz="1600" dirty="0">
                <a:solidFill>
                  <a:schemeClr val="bg1"/>
                </a:solidFill>
              </a:rPr>
              <a:t>Potenza, | </a:t>
            </a:r>
            <a:r>
              <a:rPr lang="it-IT" sz="1600" dirty="0" smtClean="0">
                <a:solidFill>
                  <a:schemeClr val="bg1"/>
                </a:solidFill>
              </a:rPr>
              <a:t>05 09 2024</a:t>
            </a:r>
            <a:endParaRPr lang="it-IT" sz="1600" dirty="0">
              <a:solidFill>
                <a:schemeClr val="bg1"/>
              </a:solidFill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222E588-0B16-06C9-2BE6-CB130E25069E}"/>
              </a:ext>
            </a:extLst>
          </p:cNvPr>
          <p:cNvSpPr/>
          <p:nvPr/>
        </p:nvSpPr>
        <p:spPr>
          <a:xfrm>
            <a:off x="1384640" y="2254181"/>
            <a:ext cx="8569851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chemeClr val="bg1"/>
                </a:solidFill>
              </a:rPr>
              <a:t>PIANO DI QUALIFICAZIONE DELLE COMPETENZE DEL PERSONALE SANITARIO</a:t>
            </a:r>
          </a:p>
          <a:p>
            <a:r>
              <a:rPr lang="it-IT" sz="2000" b="1" i="1" dirty="0">
                <a:solidFill>
                  <a:schemeClr val="bg1"/>
                </a:solidFill>
              </a:rPr>
              <a:t>Manutenzione delle competenze del personale sanitario per l'implementazione della medicina digitale</a:t>
            </a:r>
          </a:p>
          <a:p>
            <a:endParaRPr lang="it-IT" sz="2600" b="1" i="1" dirty="0">
              <a:solidFill>
                <a:schemeClr val="bg1"/>
              </a:solidFill>
            </a:endParaRPr>
          </a:p>
          <a:p>
            <a:r>
              <a:rPr lang="it-IT" sz="2000" b="1" i="1" dirty="0">
                <a:solidFill>
                  <a:schemeClr val="bg1"/>
                </a:solidFill>
              </a:rPr>
              <a:t>Operazione di importanza strategica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D32AAC64-287F-D8E4-3723-3F834AB18A9F}"/>
              </a:ext>
            </a:extLst>
          </p:cNvPr>
          <p:cNvSpPr/>
          <p:nvPr/>
        </p:nvSpPr>
        <p:spPr>
          <a:xfrm>
            <a:off x="1384640" y="4849558"/>
            <a:ext cx="9781309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>
                <a:solidFill>
                  <a:srgbClr val="15B0F0"/>
                </a:solidFill>
              </a:rPr>
              <a:t>Angelo Raffaele RINALDI</a:t>
            </a:r>
          </a:p>
          <a:p>
            <a:r>
              <a:rPr lang="it-IT" sz="1500" i="1" dirty="0">
                <a:solidFill>
                  <a:srgbClr val="15B0F0"/>
                </a:solidFill>
              </a:rPr>
              <a:t>Dirigente Ufficio Risorse Umane SSR</a:t>
            </a:r>
          </a:p>
        </p:txBody>
      </p:sp>
      <p:pic>
        <p:nvPicPr>
          <p:cNvPr id="19" name="Elemento grafico 18" descr="Pubblico di riferimento contorno">
            <a:extLst>
              <a:ext uri="{FF2B5EF4-FFF2-40B4-BE49-F238E27FC236}">
                <a16:creationId xmlns:a16="http://schemas.microsoft.com/office/drawing/2014/main" id="{7149F322-40D2-CD74-7F28-D8E67704B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866413" y="2365055"/>
            <a:ext cx="2050473" cy="205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013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Descrizione percorso (3b)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4179773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it-IT" sz="8600" b="1" dirty="0"/>
              <a:t> </a:t>
            </a:r>
            <a:r>
              <a:rPr lang="it-IT" sz="8600" b="1" dirty="0">
                <a:latin typeface="+mn-lt"/>
              </a:rPr>
              <a:t>“AGGIORNAMENTO VALUTATORI”</a:t>
            </a:r>
          </a:p>
          <a:p>
            <a:pPr algn="ctr"/>
            <a:endParaRPr lang="it-IT" sz="1800" b="1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Durata corso</a:t>
            </a:r>
            <a:r>
              <a:rPr lang="it-IT" sz="6200" dirty="0">
                <a:latin typeface="+mn-lt"/>
              </a:rPr>
              <a:t>: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30 h </a:t>
            </a:r>
            <a:r>
              <a:rPr lang="it-IT" sz="6200" dirty="0">
                <a:latin typeface="+mn-lt"/>
              </a:rPr>
              <a:t> </a:t>
            </a:r>
          </a:p>
          <a:p>
            <a:r>
              <a:rPr lang="it-IT" sz="6200" u="sng" dirty="0">
                <a:latin typeface="+mn-lt"/>
              </a:rPr>
              <a:t>Edizioni</a:t>
            </a:r>
            <a:r>
              <a:rPr lang="it-IT" sz="6200" dirty="0">
                <a:latin typeface="+mn-lt"/>
              </a:rPr>
              <a:t>: 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2 edizioni</a:t>
            </a:r>
            <a:endParaRPr lang="it-IT" sz="6200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Partecipanti:</a:t>
            </a:r>
            <a:r>
              <a:rPr lang="it-IT" sz="6200" dirty="0">
                <a:latin typeface="+mn-lt"/>
              </a:rPr>
              <a:t>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15 partecipanti/corso </a:t>
            </a:r>
            <a:r>
              <a:rPr lang="it-IT" sz="6200" dirty="0">
                <a:latin typeface="+mn-lt"/>
              </a:rPr>
              <a:t>per un totale di 30</a:t>
            </a:r>
          </a:p>
          <a:p>
            <a:pPr marL="1797050" lvl="0" indent="-1797050"/>
            <a:r>
              <a:rPr lang="it-IT" sz="6200" u="sng" dirty="0">
                <a:latin typeface="+mn-lt"/>
              </a:rPr>
              <a:t>Principali temi: </a:t>
            </a:r>
            <a:r>
              <a:rPr lang="it-IT" sz="6200" dirty="0">
                <a:latin typeface="+mn-lt"/>
              </a:rPr>
              <a:t> 	Normativa nazionale e regionale per l’accreditamento delle strutture sanitarie e socio sanitarie;</a:t>
            </a:r>
          </a:p>
          <a:p>
            <a:pPr marL="1797050" lvl="0"/>
            <a:r>
              <a:rPr lang="it-IT" sz="6200" dirty="0">
                <a:latin typeface="+mn-lt"/>
              </a:rPr>
              <a:t>Uniformità dei comportamenti per la pianificazione e la conduzione di un audit, elaborazione del verbale di report e comunicazione dei risultati alle strutture interessate;</a:t>
            </a:r>
          </a:p>
          <a:p>
            <a:pPr marL="1797050" lvl="0"/>
            <a:r>
              <a:rPr lang="it-IT" sz="6200" dirty="0">
                <a:latin typeface="+mn-lt"/>
              </a:rPr>
              <a:t>Modalità di comportamento (codice etico) del verificatore - Imparzialità ed indipendenza di giudizio - Conflitti di interesse e incompatibilità;</a:t>
            </a:r>
          </a:p>
          <a:p>
            <a:pPr marL="1797050" lvl="0"/>
            <a:r>
              <a:rPr lang="it-IT" sz="6200" dirty="0">
                <a:latin typeface="+mn-lt"/>
              </a:rPr>
              <a:t>Funzioni, responsabilità ed operatività dell’OTA (organismo tecnico accreditante) regionale.</a:t>
            </a:r>
          </a:p>
        </p:txBody>
      </p:sp>
    </p:spTree>
    <p:extLst>
      <p:ext uri="{BB962C8B-B14F-4D97-AF65-F5344CB8AC3E}">
        <p14:creationId xmlns:p14="http://schemas.microsoft.com/office/powerpoint/2010/main" val="136704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Descrizione percorso (4a)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4179773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it-IT" sz="8600" b="1" dirty="0"/>
              <a:t> </a:t>
            </a:r>
            <a:r>
              <a:rPr lang="it-IT" sz="8600" b="1" dirty="0">
                <a:latin typeface="+mn-lt"/>
              </a:rPr>
              <a:t>“COMPETENZE DIGITALI PER LA PA”</a:t>
            </a:r>
          </a:p>
          <a:p>
            <a:pPr algn="ctr"/>
            <a:endParaRPr lang="it-IT" sz="1800" b="1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Durata corso</a:t>
            </a:r>
            <a:r>
              <a:rPr lang="it-IT" sz="6200" dirty="0">
                <a:latin typeface="+mn-lt"/>
              </a:rPr>
              <a:t>: 	</a:t>
            </a:r>
            <a:r>
              <a:rPr lang="it-IT" sz="6200" b="1" dirty="0" smtClean="0">
                <a:solidFill>
                  <a:srgbClr val="006BAB"/>
                </a:solidFill>
                <a:latin typeface="+mn-lt"/>
              </a:rPr>
              <a:t>36 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h </a:t>
            </a:r>
            <a:r>
              <a:rPr lang="it-IT" sz="6200" dirty="0">
                <a:latin typeface="+mn-lt"/>
              </a:rPr>
              <a:t> </a:t>
            </a:r>
          </a:p>
          <a:p>
            <a:r>
              <a:rPr lang="it-IT" sz="6200" u="sng" dirty="0">
                <a:latin typeface="+mn-lt"/>
              </a:rPr>
              <a:t>Edizioni</a:t>
            </a:r>
            <a:r>
              <a:rPr lang="it-IT" sz="6200" dirty="0">
                <a:latin typeface="+mn-lt"/>
              </a:rPr>
              <a:t>: 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2 edizioni</a:t>
            </a:r>
            <a:endParaRPr lang="it-IT" sz="6200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Partecipanti:</a:t>
            </a:r>
            <a:r>
              <a:rPr lang="it-IT" sz="6200" dirty="0">
                <a:latin typeface="+mn-lt"/>
              </a:rPr>
              <a:t>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25 partecipanti/corso </a:t>
            </a:r>
            <a:r>
              <a:rPr lang="it-IT" sz="6200" dirty="0">
                <a:latin typeface="+mn-lt"/>
              </a:rPr>
              <a:t>per un totale di 50</a:t>
            </a:r>
          </a:p>
          <a:p>
            <a:pPr lvl="0"/>
            <a:r>
              <a:rPr lang="it-IT" sz="6200" u="sng" dirty="0">
                <a:latin typeface="+mn-lt"/>
              </a:rPr>
              <a:t>Principali temi: </a:t>
            </a:r>
            <a:r>
              <a:rPr lang="it-IT" sz="6200" dirty="0">
                <a:latin typeface="+mn-lt"/>
              </a:rPr>
              <a:t> 	</a:t>
            </a:r>
            <a:r>
              <a:rPr lang="it-IT" sz="6200" dirty="0">
                <a:solidFill>
                  <a:schemeClr val="tx1"/>
                </a:solidFill>
                <a:latin typeface="+mn-lt"/>
              </a:rPr>
              <a:t>Gestire dati, informazioni e contenuti digitali; </a:t>
            </a:r>
          </a:p>
          <a:p>
            <a:pPr marL="1797050" lvl="0" indent="-1797050"/>
            <a:r>
              <a:rPr lang="it-IT" sz="6200" dirty="0">
                <a:solidFill>
                  <a:schemeClr val="tx1"/>
                </a:solidFill>
                <a:latin typeface="+mn-lt"/>
              </a:rPr>
              <a:t>	Produrre, valutare e gestire documenti informatici; </a:t>
            </a:r>
          </a:p>
          <a:p>
            <a:pPr marL="1797050" lvl="0" indent="-1797050"/>
            <a:r>
              <a:rPr lang="it-IT" sz="6200" dirty="0">
                <a:solidFill>
                  <a:schemeClr val="tx1"/>
                </a:solidFill>
                <a:latin typeface="+mn-lt"/>
              </a:rPr>
              <a:t>	Comunicare e condividere all’interno dell’amministrazione e con cittadini, imprese ed altre PA;</a:t>
            </a:r>
          </a:p>
          <a:p>
            <a:pPr marL="1797050" lvl="0"/>
            <a:r>
              <a:rPr lang="it-IT" sz="6200" dirty="0">
                <a:solidFill>
                  <a:schemeClr val="tx1"/>
                </a:solidFill>
                <a:latin typeface="+mn-lt"/>
              </a:rPr>
              <a:t>Gli Open Data e loro utilità;</a:t>
            </a:r>
          </a:p>
          <a:p>
            <a:pPr marL="1797050" lvl="0"/>
            <a:r>
              <a:rPr lang="it-IT" sz="6200" dirty="0">
                <a:solidFill>
                  <a:schemeClr val="tx1"/>
                </a:solidFill>
                <a:latin typeface="+mn-lt"/>
              </a:rPr>
              <a:t>Sicurezza: Proteggere i dispositivi;</a:t>
            </a:r>
          </a:p>
          <a:p>
            <a:pPr marL="1797050" lvl="0"/>
            <a:r>
              <a:rPr lang="it-IT" sz="6200" dirty="0">
                <a:solidFill>
                  <a:schemeClr val="tx1"/>
                </a:solidFill>
                <a:latin typeface="+mn-lt"/>
              </a:rPr>
              <a:t>Erogare servizi on-line </a:t>
            </a:r>
          </a:p>
        </p:txBody>
      </p:sp>
    </p:spTree>
    <p:extLst>
      <p:ext uri="{BB962C8B-B14F-4D97-AF65-F5344CB8AC3E}">
        <p14:creationId xmlns:p14="http://schemas.microsoft.com/office/powerpoint/2010/main" val="3662204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Descrizione percorso (4b)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4179773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it-IT" sz="8600" b="1" dirty="0"/>
              <a:t> </a:t>
            </a:r>
            <a:r>
              <a:rPr lang="it-IT" sz="8600" b="1" dirty="0">
                <a:latin typeface="+mn-lt"/>
              </a:rPr>
              <a:t>“SANITÀ DIGITALE”</a:t>
            </a:r>
          </a:p>
          <a:p>
            <a:pPr algn="ctr"/>
            <a:endParaRPr lang="it-IT" sz="1800" b="1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Durata corso</a:t>
            </a:r>
            <a:r>
              <a:rPr lang="it-IT" sz="6200" dirty="0">
                <a:latin typeface="+mn-lt"/>
              </a:rPr>
              <a:t>: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36 h </a:t>
            </a:r>
            <a:r>
              <a:rPr lang="it-IT" sz="6200" dirty="0">
                <a:latin typeface="+mn-lt"/>
              </a:rPr>
              <a:t>(6 giornate formative di 6 ore) </a:t>
            </a:r>
          </a:p>
          <a:p>
            <a:r>
              <a:rPr lang="it-IT" sz="6200" u="sng" dirty="0">
                <a:latin typeface="+mn-lt"/>
              </a:rPr>
              <a:t>Edizioni</a:t>
            </a:r>
            <a:r>
              <a:rPr lang="it-IT" sz="6200" dirty="0">
                <a:latin typeface="+mn-lt"/>
              </a:rPr>
              <a:t>:  	</a:t>
            </a:r>
            <a:r>
              <a:rPr lang="it-IT" sz="6200" b="1" dirty="0" smtClean="0">
                <a:solidFill>
                  <a:srgbClr val="006BAB"/>
                </a:solidFill>
                <a:latin typeface="+mn-lt"/>
              </a:rPr>
              <a:t>2edizioni  </a:t>
            </a:r>
            <a:r>
              <a:rPr lang="it-IT" sz="6200" dirty="0" smtClean="0">
                <a:latin typeface="+mn-lt"/>
              </a:rPr>
              <a:t>(una edizione </a:t>
            </a:r>
            <a:r>
              <a:rPr lang="it-IT" sz="6200" dirty="0">
                <a:latin typeface="+mn-lt"/>
              </a:rPr>
              <a:t>per ciascuna ASL)</a:t>
            </a:r>
          </a:p>
          <a:p>
            <a:r>
              <a:rPr lang="it-IT" sz="6200" u="sng" dirty="0">
                <a:latin typeface="+mn-lt"/>
              </a:rPr>
              <a:t>Partecipanti:</a:t>
            </a:r>
            <a:r>
              <a:rPr lang="it-IT" sz="6200" dirty="0">
                <a:latin typeface="+mn-lt"/>
              </a:rPr>
              <a:t> 	</a:t>
            </a:r>
            <a:r>
              <a:rPr lang="it-IT" sz="6200" b="1" dirty="0" smtClean="0">
                <a:solidFill>
                  <a:srgbClr val="006BAB"/>
                </a:solidFill>
                <a:latin typeface="+mn-lt"/>
              </a:rPr>
              <a:t>25 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partecipanti/corso </a:t>
            </a:r>
            <a:r>
              <a:rPr lang="it-IT" sz="6200" dirty="0">
                <a:latin typeface="+mn-lt"/>
              </a:rPr>
              <a:t>per un totale di 100</a:t>
            </a:r>
          </a:p>
          <a:p>
            <a:pPr lvl="0"/>
            <a:r>
              <a:rPr lang="it-IT" sz="6200" u="sng" dirty="0">
                <a:latin typeface="+mn-lt"/>
              </a:rPr>
              <a:t>Principali temi: </a:t>
            </a:r>
            <a:r>
              <a:rPr lang="it-IT" sz="6200" dirty="0">
                <a:latin typeface="+mn-lt"/>
              </a:rPr>
              <a:t> 	</a:t>
            </a:r>
            <a:r>
              <a:rPr lang="it-IT" sz="6200" dirty="0" err="1">
                <a:solidFill>
                  <a:schemeClr val="tx1"/>
                </a:solidFill>
                <a:latin typeface="+mn-lt"/>
              </a:rPr>
              <a:t>eHealth</a:t>
            </a:r>
            <a:r>
              <a:rPr lang="it-IT" sz="6200" dirty="0">
                <a:solidFill>
                  <a:schemeClr val="tx1"/>
                </a:solidFill>
                <a:latin typeface="+mn-lt"/>
              </a:rPr>
              <a:t>: soluzioni ed applicazioni digitali in ambito sanitario; </a:t>
            </a:r>
          </a:p>
          <a:p>
            <a:pPr marL="1797050" lvl="0" indent="-1797050" algn="just"/>
            <a:r>
              <a:rPr lang="it-IT" sz="6200" dirty="0">
                <a:solidFill>
                  <a:schemeClr val="tx1"/>
                </a:solidFill>
                <a:latin typeface="+mn-lt"/>
              </a:rPr>
              <a:t>	Sistemi informativi e applicativi in specifici ambiti (Centrale operativa emergenza 118, Telemedicina, Il ruolo del TSRM)); </a:t>
            </a:r>
          </a:p>
          <a:p>
            <a:pPr marL="1797050" lvl="0" indent="-1797050" algn="just"/>
            <a:r>
              <a:rPr lang="it-IT" sz="6200" dirty="0">
                <a:solidFill>
                  <a:schemeClr val="tx1"/>
                </a:solidFill>
                <a:latin typeface="+mn-lt"/>
              </a:rPr>
              <a:t>	Nuove tecnologie digitali nei processi di cura e diagnosi, La Teleassistenza domiciliare, </a:t>
            </a:r>
          </a:p>
          <a:p>
            <a:pPr marL="1797050" lvl="0" indent="-1797050" algn="just"/>
            <a:r>
              <a:rPr lang="it-IT" sz="6200" dirty="0">
                <a:solidFill>
                  <a:schemeClr val="tx1"/>
                </a:solidFill>
                <a:latin typeface="+mn-lt"/>
              </a:rPr>
              <a:t>	Uso delle applicazioni per </a:t>
            </a:r>
            <a:r>
              <a:rPr lang="it-IT" sz="6200" dirty="0" err="1">
                <a:solidFill>
                  <a:schemeClr val="tx1"/>
                </a:solidFill>
                <a:latin typeface="+mn-lt"/>
              </a:rPr>
              <a:t>smartphone</a:t>
            </a:r>
            <a:r>
              <a:rPr lang="it-IT" sz="6200" dirty="0">
                <a:solidFill>
                  <a:schemeClr val="tx1"/>
                </a:solidFill>
                <a:latin typeface="+mn-lt"/>
              </a:rPr>
              <a:t> e terapie digitali;</a:t>
            </a:r>
          </a:p>
          <a:p>
            <a:pPr marL="1797050" lvl="0" algn="just"/>
            <a:r>
              <a:rPr lang="it-IT" sz="6200" dirty="0">
                <a:solidFill>
                  <a:schemeClr val="tx1"/>
                </a:solidFill>
                <a:latin typeface="+mn-lt"/>
              </a:rPr>
              <a:t>Diritti del paziente, Sicurezza e privacy nella sanità digitale.</a:t>
            </a:r>
          </a:p>
        </p:txBody>
      </p:sp>
    </p:spTree>
    <p:extLst>
      <p:ext uri="{BB962C8B-B14F-4D97-AF65-F5344CB8AC3E}">
        <p14:creationId xmlns:p14="http://schemas.microsoft.com/office/powerpoint/2010/main" val="3526394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it-IT" sz="2800" dirty="0"/>
              <a:t>PIANO </a:t>
            </a:r>
            <a:r>
              <a:rPr lang="it-IT" sz="2800" dirty="0" smtClean="0"/>
              <a:t>STRAORDINARIO DI FORMAZIONE DEL </a:t>
            </a:r>
            <a:r>
              <a:rPr lang="it-IT" sz="2800" dirty="0"/>
              <a:t>PERSONALE </a:t>
            </a:r>
            <a:r>
              <a:rPr lang="it-IT" sz="2800" dirty="0" smtClean="0"/>
              <a:t>– 2024/2026</a:t>
            </a:r>
            <a:endParaRPr lang="it-IT" sz="2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087079"/>
              </p:ext>
            </p:extLst>
          </p:nvPr>
        </p:nvGraphicFramePr>
        <p:xfrm>
          <a:off x="838200" y="2401888"/>
          <a:ext cx="1075372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1101783822"/>
                    </a:ext>
                  </a:extLst>
                </a:gridCol>
                <a:gridCol w="8711566">
                  <a:extLst>
                    <a:ext uri="{9D8B030D-6E8A-4147-A177-3AD203B41FA5}">
                      <a16:colId xmlns:a16="http://schemas.microsoft.com/office/drawing/2014/main" val="16933558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b="1" dirty="0" smtClean="0">
                          <a:solidFill>
                            <a:srgbClr val="006BAB"/>
                          </a:solidFill>
                        </a:rPr>
                        <a:t>Giugno 2024 </a:t>
                      </a:r>
                      <a:endParaRPr lang="it-IT" dirty="0">
                        <a:solidFill>
                          <a:srgbClr val="006BA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b="1" dirty="0" smtClean="0">
                          <a:solidFill>
                            <a:schemeClr val="tx1"/>
                          </a:solidFill>
                        </a:rPr>
                        <a:t>richiesta alle 4 Aziende del SSR delle proposte d’intervento formativo da inserire nel </a:t>
                      </a:r>
                      <a:r>
                        <a:rPr lang="it-IT" b="1" i="1" dirty="0" smtClean="0">
                          <a:solidFill>
                            <a:srgbClr val="006BAB"/>
                          </a:solidFill>
                        </a:rPr>
                        <a:t>Piano Straordinario 2024-2026</a:t>
                      </a:r>
                      <a:r>
                        <a:rPr lang="it-IT" b="1" dirty="0" smtClean="0">
                          <a:solidFill>
                            <a:srgbClr val="006BAB"/>
                          </a:solidFill>
                        </a:rPr>
                        <a:t>;</a:t>
                      </a:r>
                      <a:endParaRPr lang="it-IT" dirty="0">
                        <a:solidFill>
                          <a:srgbClr val="006BA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208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b="1" dirty="0" smtClean="0">
                          <a:solidFill>
                            <a:srgbClr val="006BAB"/>
                          </a:solidFill>
                        </a:rPr>
                        <a:t>Luglio </a:t>
                      </a:r>
                      <a:r>
                        <a:rPr lang="it-IT" sz="1800" b="1" kern="1200" dirty="0" smtClean="0">
                          <a:solidFill>
                            <a:srgbClr val="006BAB"/>
                          </a:solidFill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it-IT" sz="1800" b="1" kern="1200" dirty="0">
                        <a:solidFill>
                          <a:srgbClr val="006BAB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b="1" dirty="0" smtClean="0"/>
                        <a:t>incontro di coordinamento tra l’Ufficio Risorse Umane del SSR e i  Dirigenti degli Ufficio competenti delle Aziende del SSR; 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6229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800" b="1" kern="1200" dirty="0" smtClean="0">
                          <a:solidFill>
                            <a:srgbClr val="006BAB"/>
                          </a:solidFill>
                          <a:latin typeface="+mn-lt"/>
                          <a:ea typeface="+mn-ea"/>
                          <a:cs typeface="+mn-cs"/>
                        </a:rPr>
                        <a:t>Settembre - Ottobre 2024</a:t>
                      </a:r>
                      <a:endParaRPr lang="it-IT" sz="1800" b="1" kern="1200" dirty="0">
                        <a:solidFill>
                          <a:srgbClr val="006BAB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Redazione del </a:t>
                      </a:r>
                      <a:r>
                        <a:rPr lang="it-IT" b="1" dirty="0" smtClean="0">
                          <a:solidFill>
                            <a:srgbClr val="006BAB"/>
                          </a:solidFill>
                        </a:rPr>
                        <a:t>«Catalogo Formativo del personale</a:t>
                      </a:r>
                      <a:r>
                        <a:rPr lang="it-IT" b="1" baseline="0" dirty="0" smtClean="0">
                          <a:solidFill>
                            <a:srgbClr val="006BAB"/>
                          </a:solidFill>
                        </a:rPr>
                        <a:t> sanitario – 2024/2026»;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9137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800" b="1" kern="1200" dirty="0" smtClean="0">
                          <a:solidFill>
                            <a:srgbClr val="006BAB"/>
                          </a:solidFill>
                          <a:latin typeface="+mn-lt"/>
                          <a:ea typeface="+mn-ea"/>
                          <a:cs typeface="+mn-cs"/>
                        </a:rPr>
                        <a:t>Novembre 2024</a:t>
                      </a:r>
                      <a:endParaRPr lang="it-IT" sz="1800" b="1" kern="1200" dirty="0">
                        <a:solidFill>
                          <a:srgbClr val="006BAB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 smtClean="0">
                          <a:solidFill>
                            <a:schemeClr val="tx1"/>
                          </a:solidFill>
                        </a:rPr>
                        <a:t>incontro </a:t>
                      </a:r>
                      <a:r>
                        <a:rPr lang="it-IT" b="1" dirty="0" smtClean="0"/>
                        <a:t>tra l’Ufficio Risorse Umane del SSR e i  Dirigenti degli Ufficio competenti delle Aziende del SSR;</a:t>
                      </a:r>
                      <a:r>
                        <a:rPr lang="it-IT" b="1" baseline="0" dirty="0" smtClean="0"/>
                        <a:t> per la </a:t>
                      </a:r>
                      <a:r>
                        <a:rPr lang="it-IT" b="1" dirty="0" smtClean="0">
                          <a:solidFill>
                            <a:schemeClr val="tx1"/>
                          </a:solidFill>
                        </a:rPr>
                        <a:t>validazione </a:t>
                      </a:r>
                      <a:r>
                        <a:rPr lang="it-IT" b="1" dirty="0" smtClean="0">
                          <a:solidFill>
                            <a:srgbClr val="006BAB"/>
                          </a:solidFill>
                        </a:rPr>
                        <a:t>«Catalogo Formativo del personale</a:t>
                      </a:r>
                      <a:r>
                        <a:rPr lang="it-IT" b="1" baseline="0" dirty="0" smtClean="0">
                          <a:solidFill>
                            <a:srgbClr val="006BAB"/>
                          </a:solidFill>
                        </a:rPr>
                        <a:t> sanitario – 2024/2026»;</a:t>
                      </a:r>
                      <a:endParaRPr lang="it-IT" b="1" dirty="0">
                        <a:solidFill>
                          <a:srgbClr val="006BAB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293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it-IT" sz="1800" b="1" kern="1200" dirty="0" smtClean="0">
                          <a:solidFill>
                            <a:srgbClr val="006BAB"/>
                          </a:solidFill>
                          <a:latin typeface="+mn-lt"/>
                          <a:ea typeface="+mn-ea"/>
                          <a:cs typeface="+mn-cs"/>
                        </a:rPr>
                        <a:t>Dicembre 2024</a:t>
                      </a:r>
                      <a:endParaRPr lang="it-IT" sz="1800" b="1" kern="1200" dirty="0">
                        <a:solidFill>
                          <a:srgbClr val="006BAB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b="1" dirty="0" smtClean="0">
                          <a:solidFill>
                            <a:schemeClr val="tx1"/>
                          </a:solidFill>
                        </a:rPr>
                        <a:t>Approvazione</a:t>
                      </a:r>
                      <a:r>
                        <a:rPr lang="it-IT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b="1" dirty="0" smtClean="0">
                          <a:solidFill>
                            <a:srgbClr val="006BAB"/>
                          </a:solidFill>
                        </a:rPr>
                        <a:t>«Catalogo Formativo del personale</a:t>
                      </a:r>
                      <a:r>
                        <a:rPr lang="it-IT" b="1" baseline="0" dirty="0" smtClean="0">
                          <a:solidFill>
                            <a:srgbClr val="006BAB"/>
                          </a:solidFill>
                        </a:rPr>
                        <a:t> sanitario – 2024/2026»</a:t>
                      </a:r>
                      <a:r>
                        <a:rPr lang="it-IT" b="1" baseline="0" dirty="0" smtClean="0">
                          <a:solidFill>
                            <a:schemeClr val="tx1"/>
                          </a:solidFill>
                        </a:rPr>
                        <a:t> e attivazione percorsi;</a:t>
                      </a:r>
                      <a:endParaRPr lang="it-I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7784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54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617" y="1471007"/>
            <a:ext cx="10774765" cy="540674"/>
          </a:xfrm>
        </p:spPr>
        <p:txBody>
          <a:bodyPr/>
          <a:lstStyle/>
          <a:p>
            <a:pPr lvl="0" algn="ctr"/>
            <a:r>
              <a:rPr lang="it-IT" sz="2800" dirty="0" smtClean="0"/>
              <a:t>CATALOGO FORMATIVO DEL PERSONALE SANITARIO – 2024/2026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00200" y="2023110"/>
            <a:ext cx="9372600" cy="3909059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>
                <a:solidFill>
                  <a:srgbClr val="006BAB"/>
                </a:solidFill>
              </a:rPr>
              <a:t>Titolo del corso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>
                <a:solidFill>
                  <a:srgbClr val="006BAB"/>
                </a:solidFill>
              </a:rPr>
              <a:t>Obiettivi </a:t>
            </a:r>
            <a:r>
              <a:rPr lang="it-IT" sz="2200" b="1" dirty="0" smtClean="0">
                <a:solidFill>
                  <a:srgbClr val="006BAB"/>
                </a:solidFill>
              </a:rPr>
              <a:t>formativi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 smtClean="0">
                <a:solidFill>
                  <a:srgbClr val="006BAB"/>
                </a:solidFill>
              </a:rPr>
              <a:t>Breve descrizione dei contenuti formativi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 smtClean="0">
                <a:solidFill>
                  <a:srgbClr val="006BAB"/>
                </a:solidFill>
              </a:rPr>
              <a:t>Modalità didattica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 smtClean="0">
                <a:solidFill>
                  <a:srgbClr val="006BAB"/>
                </a:solidFill>
              </a:rPr>
              <a:t>Durata del corso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 smtClean="0">
                <a:solidFill>
                  <a:srgbClr val="006BAB"/>
                </a:solidFill>
              </a:rPr>
              <a:t>Eventuali certificazioni rilasciate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>
                <a:solidFill>
                  <a:srgbClr val="006BAB"/>
                </a:solidFill>
              </a:rPr>
              <a:t>Azienda Sanitaria responsabile dell’attività </a:t>
            </a:r>
            <a:r>
              <a:rPr lang="it-IT" sz="2200" b="1" dirty="0" smtClean="0">
                <a:solidFill>
                  <a:srgbClr val="006BAB"/>
                </a:solidFill>
              </a:rPr>
              <a:t>formativa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 smtClean="0">
                <a:solidFill>
                  <a:srgbClr val="006BAB"/>
                </a:solidFill>
              </a:rPr>
              <a:t>Sede del corso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2200" b="1" dirty="0" smtClean="0">
                <a:solidFill>
                  <a:srgbClr val="006BAB"/>
                </a:solidFill>
              </a:rPr>
              <a:t>Specializzazioni mediche principalmente interessate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200" b="1" dirty="0" smtClean="0">
              <a:solidFill>
                <a:srgbClr val="006BA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400" b="1" dirty="0" smtClean="0">
              <a:solidFill>
                <a:srgbClr val="006BA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>
              <a:solidFill>
                <a:srgbClr val="006BAB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>
              <a:solidFill>
                <a:srgbClr val="006BAB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0641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7222E588-0B16-06C9-2BE6-CB130E25069E}"/>
              </a:ext>
            </a:extLst>
          </p:cNvPr>
          <p:cNvSpPr/>
          <p:nvPr/>
        </p:nvSpPr>
        <p:spPr>
          <a:xfrm>
            <a:off x="1482437" y="2720727"/>
            <a:ext cx="251446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600" dirty="0">
                <a:solidFill>
                  <a:schemeClr val="bg1"/>
                </a:solidFill>
              </a:rPr>
              <a:t>Grazie!</a:t>
            </a:r>
            <a:endParaRPr lang="it-IT" sz="4600" b="1" cap="small" dirty="0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30105335-B19E-C772-C193-9F1212AD6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2937" y="6121498"/>
            <a:ext cx="5138057" cy="302162"/>
          </a:xfrm>
        </p:spPr>
        <p:txBody>
          <a:bodyPr>
            <a:normAutofit lnSpcReduction="10000"/>
          </a:bodyPr>
          <a:lstStyle/>
          <a:p>
            <a:pPr rtl="0" eaLnBrk="1" latinLnBrk="0" hangingPunct="1"/>
            <a:r>
              <a:rPr lang="it-IT" sz="1600" dirty="0" smtClean="0">
                <a:solidFill>
                  <a:schemeClr val="bg1"/>
                </a:solidFill>
              </a:rPr>
              <a:t>Potenza </a:t>
            </a:r>
            <a:r>
              <a:rPr lang="it-IT" sz="1600" dirty="0">
                <a:solidFill>
                  <a:schemeClr val="bg1"/>
                </a:solidFill>
              </a:rPr>
              <a:t>| 05 09 2024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97D9690-F440-DE6C-7FF2-21B9461A7FB1}"/>
              </a:ext>
            </a:extLst>
          </p:cNvPr>
          <p:cNvSpPr/>
          <p:nvPr/>
        </p:nvSpPr>
        <p:spPr>
          <a:xfrm>
            <a:off x="1482437" y="3649912"/>
            <a:ext cx="6221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ufficio.personale.ssr@regione.basilicata.it</a:t>
            </a:r>
          </a:p>
        </p:txBody>
      </p:sp>
    </p:spTree>
    <p:extLst>
      <p:ext uri="{BB962C8B-B14F-4D97-AF65-F5344CB8AC3E}">
        <p14:creationId xmlns:p14="http://schemas.microsoft.com/office/powerpoint/2010/main" val="3030439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800" dirty="0"/>
              <a:t>Informazioni di carattere generale (a)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555148"/>
              </p:ext>
            </p:extLst>
          </p:nvPr>
        </p:nvGraphicFramePr>
        <p:xfrm>
          <a:off x="838200" y="2241756"/>
          <a:ext cx="10753725" cy="340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3004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800" dirty="0"/>
              <a:t>Informazioni di carattere generale (b)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297108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it-IT" sz="3000" b="1" u="sng" dirty="0">
                <a:solidFill>
                  <a:schemeClr val="tx1"/>
                </a:solidFill>
                <a:latin typeface="+mn-lt"/>
              </a:rPr>
              <a:t>Beneficiari</a:t>
            </a:r>
          </a:p>
          <a:p>
            <a:r>
              <a:rPr lang="it-IT" sz="2400" dirty="0">
                <a:solidFill>
                  <a:schemeClr val="tx1"/>
                </a:solidFill>
                <a:latin typeface="+mn-lt"/>
              </a:rPr>
              <a:t>I beneficiari sono le Aziende Sanitarie Regione Basilicata.</a:t>
            </a:r>
          </a:p>
          <a:p>
            <a:endParaRPr lang="it-IT" sz="2400" b="1" dirty="0">
              <a:solidFill>
                <a:srgbClr val="006BAB"/>
              </a:solidFill>
              <a:latin typeface="+mn-lt"/>
            </a:endParaRPr>
          </a:p>
          <a:p>
            <a:pPr algn="ctr"/>
            <a:r>
              <a:rPr lang="it-IT" sz="3000" b="1" u="sng" dirty="0">
                <a:solidFill>
                  <a:schemeClr val="tx1"/>
                </a:solidFill>
                <a:latin typeface="+mn-lt"/>
              </a:rPr>
              <a:t>Destinatari</a:t>
            </a:r>
          </a:p>
          <a:p>
            <a:pPr algn="just"/>
            <a:r>
              <a:rPr lang="it-IT" sz="2400" dirty="0">
                <a:solidFill>
                  <a:schemeClr val="tx1"/>
                </a:solidFill>
                <a:latin typeface="+mn-lt"/>
              </a:rPr>
              <a:t>Il principale destinatario è il personale medico, sanitario e del comparto appartenente al Direzione Generale Salute e Politiche della Persona, dell’ASP, ASM, AOR San Carlo e IRCCS CROB e in possesso di specifici requisiti</a:t>
            </a:r>
          </a:p>
          <a:p>
            <a:r>
              <a:rPr lang="it-IT" sz="2400" dirty="0">
                <a:solidFill>
                  <a:schemeClr val="tx1"/>
                </a:solidFill>
                <a:latin typeface="+mn-lt"/>
              </a:rPr>
              <a:t>Si calcola di intercettare </a:t>
            </a:r>
            <a:r>
              <a:rPr lang="it-IT" sz="2400" b="1" dirty="0">
                <a:solidFill>
                  <a:srgbClr val="006BAB"/>
                </a:solidFill>
                <a:latin typeface="+mn-lt"/>
              </a:rPr>
              <a:t>460</a:t>
            </a:r>
            <a:r>
              <a:rPr lang="it-IT" sz="2400" dirty="0">
                <a:latin typeface="+mn-lt"/>
              </a:rPr>
              <a:t> </a:t>
            </a:r>
            <a:r>
              <a:rPr lang="it-IT" sz="2400" dirty="0">
                <a:solidFill>
                  <a:schemeClr val="tx1"/>
                </a:solidFill>
                <a:latin typeface="+mn-lt"/>
              </a:rPr>
              <a:t>partecipanti.</a:t>
            </a:r>
          </a:p>
        </p:txBody>
      </p:sp>
    </p:spTree>
    <p:extLst>
      <p:ext uri="{BB962C8B-B14F-4D97-AF65-F5344CB8AC3E}">
        <p14:creationId xmlns:p14="http://schemas.microsoft.com/office/powerpoint/2010/main" val="211925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Informazioni di carattere generale (c)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3759359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it-IT" sz="3000" b="1" u="sng" dirty="0">
                <a:solidFill>
                  <a:schemeClr val="tx1"/>
                </a:solidFill>
                <a:latin typeface="+mn-lt"/>
              </a:rPr>
              <a:t>Importo operazione</a:t>
            </a:r>
          </a:p>
          <a:p>
            <a:pPr algn="ctr"/>
            <a:r>
              <a:rPr lang="it-IT" sz="3000" dirty="0">
                <a:solidFill>
                  <a:schemeClr val="tx1"/>
                </a:solidFill>
                <a:latin typeface="+mn-lt"/>
              </a:rPr>
              <a:t>€  650.000,00 per un importo medio a partecipante di € 1.413,04</a:t>
            </a:r>
          </a:p>
          <a:p>
            <a:endParaRPr lang="it-IT" sz="2400" b="1" dirty="0">
              <a:solidFill>
                <a:srgbClr val="006BAB"/>
              </a:solidFill>
              <a:latin typeface="+mn-lt"/>
            </a:endParaRPr>
          </a:p>
          <a:p>
            <a:pPr algn="ctr"/>
            <a:r>
              <a:rPr lang="it-IT" sz="3000" b="1" u="sng" dirty="0">
                <a:solidFill>
                  <a:schemeClr val="tx1"/>
                </a:solidFill>
                <a:latin typeface="+mn-lt"/>
              </a:rPr>
              <a:t>Modalità di attuazione</a:t>
            </a:r>
          </a:p>
          <a:p>
            <a:pPr algn="just"/>
            <a:r>
              <a:rPr lang="it-IT" sz="3000" dirty="0">
                <a:solidFill>
                  <a:schemeClr val="tx1"/>
                </a:solidFill>
                <a:latin typeface="+mn-lt"/>
              </a:rPr>
              <a:t>La procedura di attivazione dell’operazione a titolarità prevede la selezione di provider accreditati al Ministero della Salute tra quelli iscritti nell’apposito Albo </a:t>
            </a:r>
            <a:r>
              <a:rPr lang="it-IT" sz="3000" dirty="0" err="1" smtClean="0">
                <a:solidFill>
                  <a:schemeClr val="tx1"/>
                </a:solidFill>
                <a:latin typeface="+mn-lt"/>
              </a:rPr>
              <a:t>Agenas</a:t>
            </a:r>
            <a:r>
              <a:rPr lang="it-IT" sz="3000" dirty="0" smtClean="0">
                <a:solidFill>
                  <a:schemeClr val="tx1"/>
                </a:solidFill>
                <a:latin typeface="+mn-lt"/>
              </a:rPr>
              <a:t>, con rilascio di ECM.</a:t>
            </a:r>
            <a:endParaRPr lang="it-IT" sz="3000" dirty="0">
              <a:solidFill>
                <a:schemeClr val="tx1"/>
              </a:solidFill>
              <a:latin typeface="+mn-lt"/>
            </a:endParaRPr>
          </a:p>
          <a:p>
            <a:pPr algn="ctr"/>
            <a:endParaRPr lang="it-IT" sz="30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it-IT" sz="3000" b="1" u="sng" dirty="0">
                <a:solidFill>
                  <a:schemeClr val="tx1"/>
                </a:solidFill>
                <a:latin typeface="+mn-lt"/>
              </a:rPr>
              <a:t>Selezione destinatari</a:t>
            </a:r>
          </a:p>
          <a:p>
            <a:pPr algn="just"/>
            <a:r>
              <a:rPr lang="it-IT" sz="3000" dirty="0">
                <a:solidFill>
                  <a:schemeClr val="tx1"/>
                </a:solidFill>
                <a:latin typeface="+mn-lt"/>
              </a:rPr>
              <a:t>Il principale destinatario è il personale medico, sanitario e del comparto appartenente al Dipartimento Salute e Politiche della Persona, dell’ASP, ASM, AOR San Carlo e IRCCS CROB e in possesso di specifici requisiti, definiti per ciascuna operazione secondo le indicazioni ministeriali, attraverso apposita selezione con Avviso.</a:t>
            </a:r>
          </a:p>
          <a:p>
            <a:endParaRPr lang="it-IT" sz="2400" b="1" dirty="0">
              <a:solidFill>
                <a:srgbClr val="006BAB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0881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Informazioni di carattere generale (d)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3759359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it-IT" sz="3000" b="1" u="sng" dirty="0">
                <a:solidFill>
                  <a:schemeClr val="tx1"/>
                </a:solidFill>
                <a:latin typeface="+mn-lt"/>
              </a:rPr>
              <a:t>Ambito territoriale</a:t>
            </a:r>
          </a:p>
          <a:p>
            <a:pPr algn="ctr"/>
            <a:r>
              <a:rPr lang="it-IT" sz="3000" dirty="0">
                <a:solidFill>
                  <a:schemeClr val="tx1"/>
                </a:solidFill>
                <a:latin typeface="+mn-lt"/>
              </a:rPr>
              <a:t>Intero territorio regionale</a:t>
            </a:r>
          </a:p>
          <a:p>
            <a:pPr algn="ctr"/>
            <a:endParaRPr lang="it-IT" sz="3000" b="1" u="sng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it-IT" sz="3000" b="1" u="sng" dirty="0">
                <a:solidFill>
                  <a:schemeClr val="tx1"/>
                </a:solidFill>
                <a:latin typeface="+mn-lt"/>
              </a:rPr>
              <a:t>Criteri di selezione</a:t>
            </a:r>
          </a:p>
          <a:p>
            <a:r>
              <a:rPr lang="it-IT" sz="2900" b="1" dirty="0">
                <a:solidFill>
                  <a:srgbClr val="006BAB"/>
                </a:solidFill>
                <a:latin typeface="+mn-lt"/>
              </a:rPr>
              <a:t>Qualità delle metodologie formative:</a:t>
            </a:r>
          </a:p>
          <a:p>
            <a:r>
              <a:rPr lang="it-IT" sz="2900" b="1" dirty="0">
                <a:solidFill>
                  <a:srgbClr val="006BAB"/>
                </a:solidFill>
                <a:latin typeface="+mn-lt"/>
              </a:rPr>
              <a:t> </a:t>
            </a:r>
            <a:r>
              <a:rPr lang="it-IT" sz="2900" dirty="0">
                <a:solidFill>
                  <a:schemeClr val="tx1"/>
                </a:solidFill>
                <a:latin typeface="+mn-lt"/>
              </a:rPr>
              <a:t>Le attività formative prevedono la certificazione delle competenze acquisite nel sistema ECM</a:t>
            </a:r>
          </a:p>
          <a:p>
            <a:r>
              <a:rPr lang="it-IT" sz="2900" b="1" dirty="0">
                <a:solidFill>
                  <a:srgbClr val="006BAB"/>
                </a:solidFill>
                <a:latin typeface="+mn-lt"/>
              </a:rPr>
              <a:t>Modalità e grado di rafforzamento dei servizi sanitari: </a:t>
            </a:r>
          </a:p>
          <a:p>
            <a:pPr algn="just"/>
            <a:r>
              <a:rPr lang="it-IT" sz="2900" dirty="0">
                <a:solidFill>
                  <a:schemeClr val="tx1"/>
                </a:solidFill>
                <a:latin typeface="+mn-lt"/>
              </a:rPr>
              <a:t>l’operazione tende qualificare il sistema sanitario nella regione Basilicata, intervenendo principalmente sui servizi di medicina territoriale e quelli a carattere socio-sanitario, rafforzando il sistema di cura territoriale in termini di prevenzione e di presa in carico della cronicità</a:t>
            </a:r>
          </a:p>
          <a:p>
            <a:pPr algn="ctr"/>
            <a:endParaRPr lang="it-IT" sz="3000" dirty="0">
              <a:solidFill>
                <a:schemeClr val="tx1"/>
              </a:solidFill>
              <a:latin typeface="+mn-lt"/>
            </a:endParaRPr>
          </a:p>
          <a:p>
            <a:pPr algn="ctr"/>
            <a:endParaRPr lang="it-IT" sz="3000" dirty="0">
              <a:solidFill>
                <a:schemeClr val="tx1"/>
              </a:solidFill>
              <a:latin typeface="+mn-lt"/>
            </a:endParaRPr>
          </a:p>
          <a:p>
            <a:endParaRPr lang="it-IT" sz="2400" b="1" dirty="0">
              <a:solidFill>
                <a:srgbClr val="006BAB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50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Articolazione dell’operazione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767140"/>
              </p:ext>
            </p:extLst>
          </p:nvPr>
        </p:nvGraphicFramePr>
        <p:xfrm>
          <a:off x="904568" y="2074606"/>
          <a:ext cx="10687357" cy="3769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1609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Descrizione percorso (1)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4179773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it-IT" sz="11200" b="1" dirty="0"/>
              <a:t> </a:t>
            </a:r>
            <a:r>
              <a:rPr lang="it-IT" sz="11200" b="1" dirty="0">
                <a:latin typeface="+mn-lt"/>
              </a:rPr>
              <a:t>“LA PREVENZIONE E LA PROMOZIONE DELLA SALUTE NELLE VARIE FASI DELLA VITA</a:t>
            </a:r>
            <a:r>
              <a:rPr lang="it-IT" sz="11200" dirty="0">
                <a:latin typeface="+mn-lt"/>
              </a:rPr>
              <a:t>”</a:t>
            </a:r>
          </a:p>
          <a:p>
            <a:endParaRPr lang="it-IT" dirty="0">
              <a:latin typeface="+mn-lt"/>
            </a:endParaRPr>
          </a:p>
          <a:p>
            <a:r>
              <a:rPr lang="it-IT" sz="8000" u="sng" dirty="0">
                <a:latin typeface="+mn-lt"/>
              </a:rPr>
              <a:t>Durata corso</a:t>
            </a:r>
            <a:r>
              <a:rPr lang="it-IT" sz="8000" dirty="0">
                <a:latin typeface="+mn-lt"/>
              </a:rPr>
              <a:t>: 	</a:t>
            </a:r>
            <a:r>
              <a:rPr lang="it-IT" sz="8000" b="1" dirty="0">
                <a:solidFill>
                  <a:srgbClr val="006BAB"/>
                </a:solidFill>
                <a:latin typeface="+mn-lt"/>
              </a:rPr>
              <a:t>30 h </a:t>
            </a:r>
            <a:r>
              <a:rPr lang="it-IT" sz="8000" dirty="0">
                <a:latin typeface="+mn-lt"/>
              </a:rPr>
              <a:t>(5 giornate formative di 6 ore) </a:t>
            </a:r>
          </a:p>
          <a:p>
            <a:r>
              <a:rPr lang="it-IT" sz="8000" u="sng" dirty="0">
                <a:latin typeface="+mn-lt"/>
              </a:rPr>
              <a:t>Edizioni:</a:t>
            </a:r>
            <a:r>
              <a:rPr lang="it-IT" sz="8000" dirty="0">
                <a:latin typeface="+mn-lt"/>
              </a:rPr>
              <a:t> 	</a:t>
            </a:r>
            <a:r>
              <a:rPr lang="it-IT" sz="8000" b="1" dirty="0">
                <a:solidFill>
                  <a:srgbClr val="006BAB"/>
                </a:solidFill>
                <a:latin typeface="+mn-lt"/>
              </a:rPr>
              <a:t>4 edizioni </a:t>
            </a:r>
            <a:r>
              <a:rPr lang="it-IT" sz="8000" dirty="0">
                <a:latin typeface="+mn-lt"/>
              </a:rPr>
              <a:t>(due edizioni per ciascuna ASL)</a:t>
            </a:r>
          </a:p>
          <a:p>
            <a:r>
              <a:rPr lang="it-IT" sz="8000" u="sng" dirty="0">
                <a:latin typeface="+mn-lt"/>
              </a:rPr>
              <a:t>Partecipanti</a:t>
            </a:r>
            <a:r>
              <a:rPr lang="it-IT" sz="8000" dirty="0">
                <a:latin typeface="+mn-lt"/>
              </a:rPr>
              <a:t>: 	</a:t>
            </a:r>
            <a:r>
              <a:rPr lang="it-IT" sz="8000" b="1" dirty="0">
                <a:solidFill>
                  <a:srgbClr val="006BAB"/>
                </a:solidFill>
                <a:latin typeface="+mn-lt"/>
              </a:rPr>
              <a:t>50 partecipanti/corso </a:t>
            </a:r>
            <a:r>
              <a:rPr lang="it-IT" sz="8000" dirty="0">
                <a:latin typeface="+mn-lt"/>
              </a:rPr>
              <a:t>per un totale di 200</a:t>
            </a:r>
          </a:p>
          <a:p>
            <a:pPr lvl="0"/>
            <a:r>
              <a:rPr lang="it-IT" sz="8000" u="sng" dirty="0">
                <a:latin typeface="+mn-lt"/>
              </a:rPr>
              <a:t>Principali temi: </a:t>
            </a:r>
            <a:r>
              <a:rPr lang="it-IT" sz="8000" dirty="0">
                <a:latin typeface="+mn-lt"/>
              </a:rPr>
              <a:t> 	Prevenzione e la promozione della salute nelle varie fasi della vita; </a:t>
            </a:r>
          </a:p>
          <a:p>
            <a:pPr marL="1797050" lvl="0" indent="-1797050"/>
            <a:r>
              <a:rPr lang="it-IT" sz="8000" dirty="0">
                <a:latin typeface="+mn-lt"/>
              </a:rPr>
              <a:t>	Riorganizzazione territoriale a servizio del cittadino attraverso la Medicina di Popolazione (stratificazione e analisi del rischio); </a:t>
            </a:r>
          </a:p>
          <a:p>
            <a:pPr marL="1797050" lvl="0" indent="-1797050"/>
            <a:r>
              <a:rPr lang="it-IT" sz="8000" dirty="0">
                <a:latin typeface="+mn-lt"/>
              </a:rPr>
              <a:t>	Nuovi modelli organizzativi della sanità territoriale;</a:t>
            </a:r>
          </a:p>
          <a:p>
            <a:pPr marL="1797050" lvl="0" indent="-1797050"/>
            <a:r>
              <a:rPr lang="it-IT" sz="8000" dirty="0">
                <a:latin typeface="+mn-lt"/>
              </a:rPr>
              <a:t>	Promozione di interventi basati su un approccio </a:t>
            </a:r>
            <a:r>
              <a:rPr lang="it-IT" sz="8000" dirty="0" err="1">
                <a:latin typeface="+mn-lt"/>
              </a:rPr>
              <a:t>equity</a:t>
            </a:r>
            <a:r>
              <a:rPr lang="it-IT" sz="8000" dirty="0">
                <a:latin typeface="+mn-lt"/>
              </a:rPr>
              <a:t> </a:t>
            </a:r>
            <a:r>
              <a:rPr lang="it-IT" sz="8000" dirty="0" err="1">
                <a:latin typeface="+mn-lt"/>
              </a:rPr>
              <a:t>oriented</a:t>
            </a:r>
            <a:r>
              <a:rPr lang="it-IT" sz="8000" dirty="0">
                <a:latin typeface="+mn-lt"/>
              </a:rPr>
              <a:t> e gender </a:t>
            </a:r>
            <a:r>
              <a:rPr lang="it-IT" sz="8000" dirty="0" err="1">
                <a:latin typeface="+mn-lt"/>
              </a:rPr>
              <a:t>equity</a:t>
            </a:r>
            <a:r>
              <a:rPr lang="it-IT" sz="8000" dirty="0">
                <a:latin typeface="+mn-lt"/>
              </a:rPr>
              <a:t>;</a:t>
            </a:r>
          </a:p>
          <a:p>
            <a:pPr marL="1797050" lvl="0"/>
            <a:r>
              <a:rPr lang="it-IT" sz="8000" dirty="0" err="1">
                <a:latin typeface="+mn-lt"/>
              </a:rPr>
              <a:t>Counseling</a:t>
            </a:r>
            <a:r>
              <a:rPr lang="it-IT" sz="8000" dirty="0">
                <a:latin typeface="+mn-lt"/>
              </a:rPr>
              <a:t>, Urban </a:t>
            </a:r>
            <a:r>
              <a:rPr lang="it-IT" sz="8000" dirty="0" err="1">
                <a:latin typeface="+mn-lt"/>
              </a:rPr>
              <a:t>Health</a:t>
            </a:r>
            <a:r>
              <a:rPr lang="it-IT" sz="80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633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Descrizione percorso (2)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4179773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it-IT" sz="8600" b="1" dirty="0"/>
              <a:t> </a:t>
            </a:r>
            <a:r>
              <a:rPr lang="it-IT" sz="8600" b="1" dirty="0">
                <a:latin typeface="+mn-lt"/>
              </a:rPr>
              <a:t>“TUTOR IN MEDICINA GENERALE”</a:t>
            </a:r>
          </a:p>
          <a:p>
            <a:pPr algn="ctr"/>
            <a:endParaRPr lang="it-IT" sz="1800" b="1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Durata corso</a:t>
            </a:r>
            <a:r>
              <a:rPr lang="it-IT" sz="6200" dirty="0">
                <a:latin typeface="+mn-lt"/>
              </a:rPr>
              <a:t>: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18 h </a:t>
            </a:r>
            <a:r>
              <a:rPr lang="it-IT" sz="6200" dirty="0">
                <a:latin typeface="+mn-lt"/>
              </a:rPr>
              <a:t>(3 giornate formative di 6 ore) </a:t>
            </a:r>
          </a:p>
          <a:p>
            <a:r>
              <a:rPr lang="it-IT" sz="6200" u="sng" dirty="0">
                <a:latin typeface="+mn-lt"/>
              </a:rPr>
              <a:t>Edizioni</a:t>
            </a:r>
            <a:r>
              <a:rPr lang="it-IT" sz="6200" dirty="0">
                <a:latin typeface="+mn-lt"/>
              </a:rPr>
              <a:t>: 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2 edizioni </a:t>
            </a:r>
            <a:r>
              <a:rPr lang="it-IT" sz="6200" dirty="0">
                <a:latin typeface="+mn-lt"/>
              </a:rPr>
              <a:t>(un edizione per ciascuna ASL)</a:t>
            </a:r>
          </a:p>
          <a:p>
            <a:r>
              <a:rPr lang="it-IT" sz="6200" u="sng" dirty="0">
                <a:latin typeface="+mn-lt"/>
              </a:rPr>
              <a:t>Partecipanti:</a:t>
            </a:r>
            <a:r>
              <a:rPr lang="it-IT" sz="6200" dirty="0">
                <a:latin typeface="+mn-lt"/>
              </a:rPr>
              <a:t>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25 partecipanti/corso </a:t>
            </a:r>
            <a:r>
              <a:rPr lang="it-IT" sz="6200" dirty="0">
                <a:latin typeface="+mn-lt"/>
              </a:rPr>
              <a:t>per un totale di 50</a:t>
            </a:r>
          </a:p>
          <a:p>
            <a:pPr lvl="0"/>
            <a:r>
              <a:rPr lang="it-IT" sz="6200" u="sng" dirty="0">
                <a:latin typeface="+mn-lt"/>
              </a:rPr>
              <a:t>Principali temi: </a:t>
            </a:r>
            <a:r>
              <a:rPr lang="it-IT" sz="6200" dirty="0">
                <a:latin typeface="+mn-lt"/>
              </a:rPr>
              <a:t>   Ruolo del Tutor di MMG nel nuovo scenario dell’assistenza primaria; </a:t>
            </a:r>
          </a:p>
          <a:p>
            <a:pPr marL="1797050" lvl="0" algn="just"/>
            <a:r>
              <a:rPr lang="it-IT" sz="6200" dirty="0">
                <a:latin typeface="+mn-lt"/>
              </a:rPr>
              <a:t>Funzione, compiti e responsabilità giuridiche, burocratiche ed amministrative del Tutor di Medicina Generale; </a:t>
            </a:r>
          </a:p>
          <a:p>
            <a:pPr marL="1797050" lvl="0"/>
            <a:r>
              <a:rPr lang="it-IT" sz="6200" dirty="0">
                <a:latin typeface="+mn-lt"/>
              </a:rPr>
              <a:t>Avviamento al Risk Management e all’Audit Clinico;</a:t>
            </a:r>
          </a:p>
          <a:p>
            <a:pPr marL="1797050" lvl="0"/>
            <a:r>
              <a:rPr lang="it-IT" sz="6200" dirty="0">
                <a:latin typeface="+mn-lt"/>
              </a:rPr>
              <a:t>Costruzione della didattica tutoriale; </a:t>
            </a:r>
          </a:p>
          <a:p>
            <a:pPr marL="1797050" lvl="0"/>
            <a:r>
              <a:rPr lang="it-IT" sz="6200" dirty="0">
                <a:latin typeface="+mn-lt"/>
              </a:rPr>
              <a:t>Valutazione dei comportamenti del tirocinante;</a:t>
            </a:r>
          </a:p>
          <a:p>
            <a:pPr marL="1797050" lvl="0"/>
            <a:r>
              <a:rPr lang="it-IT" sz="6200" dirty="0">
                <a:latin typeface="+mn-lt"/>
              </a:rPr>
              <a:t>La relazione tutor-paziente-tirocinante. </a:t>
            </a:r>
          </a:p>
        </p:txBody>
      </p:sp>
    </p:spTree>
    <p:extLst>
      <p:ext uri="{BB962C8B-B14F-4D97-AF65-F5344CB8AC3E}">
        <p14:creationId xmlns:p14="http://schemas.microsoft.com/office/powerpoint/2010/main" val="4115505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554F58-0251-32F6-AE07-EC8F9D2F5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/>
              <a:t>Descrizione percorso (3a)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147455"/>
            <a:ext cx="10754032" cy="4179773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it-IT" sz="8600" b="1" dirty="0"/>
              <a:t> </a:t>
            </a:r>
            <a:r>
              <a:rPr lang="it-IT" sz="8600" b="1" dirty="0">
                <a:latin typeface="+mn-lt"/>
              </a:rPr>
              <a:t>“VALUTATORI (AUDITOR E LEAD AUDITOR)”</a:t>
            </a:r>
          </a:p>
          <a:p>
            <a:pPr algn="ctr"/>
            <a:endParaRPr lang="it-IT" sz="1800" b="1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Durata corso</a:t>
            </a:r>
            <a:r>
              <a:rPr lang="it-IT" sz="6200" dirty="0">
                <a:latin typeface="+mn-lt"/>
              </a:rPr>
              <a:t>: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40 h </a:t>
            </a:r>
            <a:r>
              <a:rPr lang="it-IT" sz="6200" dirty="0">
                <a:latin typeface="+mn-lt"/>
              </a:rPr>
              <a:t> </a:t>
            </a:r>
          </a:p>
          <a:p>
            <a:r>
              <a:rPr lang="it-IT" sz="6200" u="sng" dirty="0">
                <a:latin typeface="+mn-lt"/>
              </a:rPr>
              <a:t>Edizioni</a:t>
            </a:r>
            <a:r>
              <a:rPr lang="it-IT" sz="6200" dirty="0">
                <a:latin typeface="+mn-lt"/>
              </a:rPr>
              <a:t>: 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2 edizioni</a:t>
            </a:r>
            <a:endParaRPr lang="it-IT" sz="6200" dirty="0">
              <a:latin typeface="+mn-lt"/>
            </a:endParaRPr>
          </a:p>
          <a:p>
            <a:r>
              <a:rPr lang="it-IT" sz="6200" u="sng" dirty="0">
                <a:latin typeface="+mn-lt"/>
              </a:rPr>
              <a:t>Partecipanti:</a:t>
            </a:r>
            <a:r>
              <a:rPr lang="it-IT" sz="6200" dirty="0">
                <a:latin typeface="+mn-lt"/>
              </a:rPr>
              <a:t> 	</a:t>
            </a:r>
            <a:r>
              <a:rPr lang="it-IT" sz="6200" b="1" dirty="0">
                <a:solidFill>
                  <a:srgbClr val="006BAB"/>
                </a:solidFill>
                <a:latin typeface="+mn-lt"/>
              </a:rPr>
              <a:t>15 partecipanti/corso </a:t>
            </a:r>
            <a:r>
              <a:rPr lang="it-IT" sz="6200" dirty="0">
                <a:latin typeface="+mn-lt"/>
              </a:rPr>
              <a:t>per un totale di 30</a:t>
            </a:r>
          </a:p>
          <a:p>
            <a:pPr marL="1797050" lvl="0" indent="-1797050"/>
            <a:r>
              <a:rPr lang="it-IT" sz="6200" u="sng" dirty="0">
                <a:latin typeface="+mn-lt"/>
              </a:rPr>
              <a:t>Principali temi: </a:t>
            </a:r>
            <a:r>
              <a:rPr lang="it-IT" sz="6200" dirty="0">
                <a:latin typeface="+mn-lt"/>
              </a:rPr>
              <a:t> 	Elementi del sistema di gestione qualità e modalità di conduzione degli audit (Norme ISO vigenti);</a:t>
            </a:r>
          </a:p>
          <a:p>
            <a:pPr marL="1797050" lvl="0" algn="just"/>
            <a:r>
              <a:rPr lang="it-IT" sz="6200" dirty="0">
                <a:latin typeface="+mn-lt"/>
              </a:rPr>
              <a:t>Normativa nazionale sull’autorizzazione e accreditamento istituzionale (</a:t>
            </a:r>
            <a:r>
              <a:rPr lang="it-IT" sz="6200" dirty="0" err="1">
                <a:latin typeface="+mn-lt"/>
              </a:rPr>
              <a:t>D.Lgs.</a:t>
            </a:r>
            <a:r>
              <a:rPr lang="it-IT" sz="6200" dirty="0">
                <a:latin typeface="+mn-lt"/>
              </a:rPr>
              <a:t> 502/92 e s.m.- Intese Stato regioni 2012 e 2015);</a:t>
            </a:r>
          </a:p>
          <a:p>
            <a:pPr marL="1797050" lvl="0" algn="just"/>
            <a:r>
              <a:rPr lang="it-IT" sz="6200" dirty="0">
                <a:latin typeface="+mn-lt"/>
              </a:rPr>
              <a:t>Normativa Regionale sull’autorizzazione e accreditamento istituzionale delle strutture sanitarie e sociosanitarie: L.R.28/2000 e </a:t>
            </a:r>
            <a:r>
              <a:rPr lang="it-IT" sz="6200" dirty="0" err="1">
                <a:latin typeface="+mn-lt"/>
              </a:rPr>
              <a:t>s.m.i.</a:t>
            </a:r>
            <a:r>
              <a:rPr lang="it-IT" sz="6200" dirty="0">
                <a:latin typeface="+mn-lt"/>
              </a:rPr>
              <a:t>, DGR n.1598/2006 (procedimento amministrativo di accreditamento delle strutture sanitaria);</a:t>
            </a:r>
          </a:p>
          <a:p>
            <a:pPr marL="1797050" lvl="0"/>
            <a:r>
              <a:rPr lang="it-IT" sz="6200" dirty="0">
                <a:latin typeface="+mn-lt"/>
              </a:rPr>
              <a:t>Manuale di accreditamento delle strutture sanitarie e sociosanitarie</a:t>
            </a:r>
          </a:p>
        </p:txBody>
      </p:sp>
    </p:spTree>
    <p:extLst>
      <p:ext uri="{BB962C8B-B14F-4D97-AF65-F5344CB8AC3E}">
        <p14:creationId xmlns:p14="http://schemas.microsoft.com/office/powerpoint/2010/main" val="4094395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1237</Words>
  <Application>Microsoft Office PowerPoint</Application>
  <PresentationFormat>Widescreen</PresentationFormat>
  <Paragraphs>145</Paragraphs>
  <Slides>15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Informazioni di carattere generale (a)</vt:lpstr>
      <vt:lpstr>Informazioni di carattere generale (b)</vt:lpstr>
      <vt:lpstr>Informazioni di carattere generale (c)</vt:lpstr>
      <vt:lpstr>Informazioni di carattere generale (d)</vt:lpstr>
      <vt:lpstr>Articolazione dell’operazione</vt:lpstr>
      <vt:lpstr>Descrizione percorso (1)</vt:lpstr>
      <vt:lpstr>Descrizione percorso (2)</vt:lpstr>
      <vt:lpstr>Descrizione percorso (3a)</vt:lpstr>
      <vt:lpstr>Descrizione percorso (3b)</vt:lpstr>
      <vt:lpstr>Descrizione percorso (4a)</vt:lpstr>
      <vt:lpstr>Descrizione percorso (4b)</vt:lpstr>
      <vt:lpstr>PIANO STRAORDINARIO DI FORMAZIONE DEL PERSONALE – 2024/2026</vt:lpstr>
      <vt:lpstr>CATALOGO FORMATIVO DEL PERSONALE SANITARIO – 2024/2026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Raffaele Paciello</dc:creator>
  <cp:keywords/>
  <dc:description/>
  <cp:lastModifiedBy>Giovanni Pacifico</cp:lastModifiedBy>
  <cp:revision>110</cp:revision>
  <dcterms:created xsi:type="dcterms:W3CDTF">2022-07-05T07:47:42Z</dcterms:created>
  <dcterms:modified xsi:type="dcterms:W3CDTF">2024-09-13T08:10:19Z</dcterms:modified>
  <cp:category/>
</cp:coreProperties>
</file>